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handoutMasterIdLst>
    <p:handoutMasterId r:id="rId95"/>
  </p:handoutMasterIdLst>
  <p:sldIdLst>
    <p:sldId id="256" r:id="rId3"/>
    <p:sldId id="392" r:id="rId4"/>
    <p:sldId id="315" r:id="rId5"/>
    <p:sldId id="415" r:id="rId6"/>
    <p:sldId id="416" r:id="rId7"/>
    <p:sldId id="394" r:id="rId8"/>
    <p:sldId id="395" r:id="rId9"/>
    <p:sldId id="396" r:id="rId10"/>
    <p:sldId id="397" r:id="rId11"/>
    <p:sldId id="398" r:id="rId12"/>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318" r:id="rId30"/>
    <p:sldId id="319" r:id="rId31"/>
    <p:sldId id="320" r:id="rId32"/>
    <p:sldId id="321" r:id="rId33"/>
    <p:sldId id="322" r:id="rId34"/>
    <p:sldId id="323" r:id="rId35"/>
    <p:sldId id="324" r:id="rId36"/>
    <p:sldId id="325" r:id="rId37"/>
    <p:sldId id="326" r:id="rId38"/>
    <p:sldId id="327" r:id="rId39"/>
    <p:sldId id="330" r:id="rId40"/>
    <p:sldId id="332" r:id="rId41"/>
    <p:sldId id="333" r:id="rId42"/>
    <p:sldId id="334" r:id="rId43"/>
    <p:sldId id="336" r:id="rId44"/>
    <p:sldId id="337" r:id="rId45"/>
    <p:sldId id="338" r:id="rId46"/>
    <p:sldId id="340" r:id="rId47"/>
    <p:sldId id="341" r:id="rId48"/>
    <p:sldId id="343" r:id="rId49"/>
    <p:sldId id="344" r:id="rId50"/>
    <p:sldId id="345" r:id="rId51"/>
    <p:sldId id="346" r:id="rId52"/>
    <p:sldId id="417" r:id="rId53"/>
    <p:sldId id="347" r:id="rId54"/>
    <p:sldId id="339" r:id="rId55"/>
    <p:sldId id="349" r:id="rId56"/>
    <p:sldId id="350" r:id="rId57"/>
    <p:sldId id="351" r:id="rId58"/>
    <p:sldId id="352" r:id="rId59"/>
    <p:sldId id="387" r:id="rId60"/>
    <p:sldId id="354" r:id="rId61"/>
    <p:sldId id="355" r:id="rId62"/>
    <p:sldId id="418" r:id="rId63"/>
    <p:sldId id="356" r:id="rId64"/>
    <p:sldId id="357" r:id="rId65"/>
    <p:sldId id="358" r:id="rId66"/>
    <p:sldId id="359" r:id="rId67"/>
    <p:sldId id="360" r:id="rId68"/>
    <p:sldId id="419" r:id="rId69"/>
    <p:sldId id="361" r:id="rId70"/>
    <p:sldId id="362" r:id="rId71"/>
    <p:sldId id="363" r:id="rId72"/>
    <p:sldId id="364" r:id="rId73"/>
    <p:sldId id="365" r:id="rId74"/>
    <p:sldId id="366" r:id="rId75"/>
    <p:sldId id="367" r:id="rId76"/>
    <p:sldId id="368" r:id="rId77"/>
    <p:sldId id="420" r:id="rId78"/>
    <p:sldId id="369" r:id="rId79"/>
    <p:sldId id="371" r:id="rId80"/>
    <p:sldId id="372" r:id="rId81"/>
    <p:sldId id="374" r:id="rId82"/>
    <p:sldId id="375" r:id="rId83"/>
    <p:sldId id="376" r:id="rId84"/>
    <p:sldId id="377" r:id="rId85"/>
    <p:sldId id="378" r:id="rId86"/>
    <p:sldId id="379" r:id="rId87"/>
    <p:sldId id="421" r:id="rId88"/>
    <p:sldId id="370" r:id="rId89"/>
    <p:sldId id="381" r:id="rId90"/>
    <p:sldId id="382" r:id="rId91"/>
    <p:sldId id="384" r:id="rId92"/>
    <p:sldId id="385" r:id="rId93"/>
    <p:sldId id="386" r:id="rId9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69" autoAdjust="0"/>
  </p:normalViewPr>
  <p:slideViewPr>
    <p:cSldViewPr>
      <p:cViewPr varScale="1">
        <p:scale>
          <a:sx n="63" d="100"/>
          <a:sy n="63" d="100"/>
        </p:scale>
        <p:origin x="2026" y="53"/>
      </p:cViewPr>
      <p:guideLst>
        <p:guide orient="horz" pos="2160"/>
        <p:guide pos="2880"/>
      </p:guideLst>
    </p:cSldViewPr>
  </p:slideViewPr>
  <p:outlineViewPr>
    <p:cViewPr>
      <p:scale>
        <a:sx n="33" d="100"/>
        <a:sy n="33" d="100"/>
      </p:scale>
      <p:origin x="0" y="10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handoutMaster" Target="handoutMasters/handoutMaster1.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307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307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307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D16E7C5-1558-42A2-82E2-A8FCF6DBC922}"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7C578547-67AE-42B0-AD6C-2E9EF534AB40}"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这张图要展开讲一下。你可以在黑板上举例子，说要画一个三角形应该怎么画。</a:t>
            </a:r>
            <a:endParaRPr lang="zh-CN" altLang="en-US"/>
          </a:p>
          <a:p>
            <a:r>
              <a:rPr lang="en-US" altLang="zh-CN">
                <a:ea typeface="宋体" panose="02010600030101010101" pitchFamily="2" charset="-122"/>
                <a:sym typeface="+mn-ea"/>
              </a:rPr>
              <a:t>1. </a:t>
            </a:r>
            <a:r>
              <a:rPr lang="zh-CN" altLang="en-US">
                <a:ea typeface="宋体" panose="02010600030101010101" pitchFamily="2" charset="-122"/>
                <a:sym typeface="+mn-ea"/>
              </a:rPr>
              <a:t>顶点处理：先找好视点，然后根据几何关系算好三个顶点在画面中应该在哪里，同时根据光照算一下这三个顶点应该是什么颜色。</a:t>
            </a:r>
            <a:endParaRPr lang="zh-CN" altLang="en-US">
              <a:ea typeface="宋体" panose="02010600030101010101" pitchFamily="2" charset="-122"/>
            </a:endParaRPr>
          </a:p>
          <a:p>
            <a:r>
              <a:rPr lang="en-US" altLang="zh-CN">
                <a:ea typeface="宋体" panose="02010600030101010101" pitchFamily="2" charset="-122"/>
                <a:sym typeface="+mn-ea"/>
              </a:rPr>
              <a:t>2. </a:t>
            </a:r>
            <a:r>
              <a:rPr lang="zh-CN" altLang="en-US">
                <a:ea typeface="宋体" panose="02010600030101010101" pitchFamily="2" charset="-122"/>
                <a:sym typeface="+mn-ea"/>
              </a:rPr>
              <a:t>图元装配：决定哪几个顶点构成一个图形。</a:t>
            </a:r>
            <a:endParaRPr lang="zh-CN" altLang="en-US">
              <a:ea typeface="宋体" panose="02010600030101010101" pitchFamily="2" charset="-122"/>
            </a:endParaRPr>
          </a:p>
          <a:p>
            <a:r>
              <a:rPr lang="en-US" altLang="zh-CN">
                <a:ea typeface="宋体" panose="02010600030101010101" pitchFamily="2" charset="-122"/>
                <a:sym typeface="+mn-ea"/>
              </a:rPr>
              <a:t>3. </a:t>
            </a:r>
            <a:r>
              <a:rPr lang="zh-CN" altLang="en-US">
                <a:ea typeface="宋体" panose="02010600030101010101" pitchFamily="2" charset="-122"/>
                <a:sym typeface="+mn-ea"/>
              </a:rPr>
              <a:t>光栅化：决定图形覆盖哪些像素。</a:t>
            </a:r>
            <a:endParaRPr lang="zh-CN" altLang="en-US">
              <a:ea typeface="宋体" panose="02010600030101010101" pitchFamily="2" charset="-122"/>
            </a:endParaRPr>
          </a:p>
          <a:p>
            <a:r>
              <a:rPr lang="en-US" altLang="zh-CN">
                <a:ea typeface="宋体" panose="02010600030101010101" pitchFamily="2" charset="-122"/>
                <a:sym typeface="+mn-ea"/>
              </a:rPr>
              <a:t>4. </a:t>
            </a:r>
            <a:r>
              <a:rPr lang="zh-CN" altLang="en-US">
                <a:ea typeface="宋体" panose="02010600030101010101" pitchFamily="2" charset="-122"/>
                <a:sym typeface="+mn-ea"/>
              </a:rPr>
              <a:t>片段处理：对片段进行处理，决定每个顶点的颜色。片段是什么：潜在的像素（每个像素上面会有多个颜色，比如两个三角形叠在一起，被盖住的像素就有两个颜色，</a:t>
            </a:r>
            <a:endParaRPr lang="zh-CN" altLang="en-US">
              <a:ea typeface="宋体" panose="02010600030101010101" pitchFamily="2" charset="-122"/>
            </a:endParaRPr>
          </a:p>
          <a:p>
            <a:r>
              <a:rPr lang="zh-CN" altLang="en-US">
                <a:ea typeface="宋体" panose="02010600030101010101" pitchFamily="2" charset="-122"/>
                <a:sym typeface="+mn-ea"/>
              </a:rPr>
              <a:t>利用这两个颜色进行混合或者遮挡等等，形成最终像素颜色）。</a:t>
            </a:r>
            <a:endParaRPr lang="zh-CN" altLang="en-US"/>
          </a:p>
        </p:txBody>
      </p:sp>
      <p:sp>
        <p:nvSpPr>
          <p:cNvPr id="4" name="灯片编号占位符 3"/>
          <p:cNvSpPr>
            <a:spLocks noGrp="1"/>
          </p:cNvSpPr>
          <p:nvPr>
            <p:ph type="sldNum" sz="quarter" idx="5"/>
          </p:nvPr>
        </p:nvSpPr>
        <p:spPr/>
        <p:txBody>
          <a:bodyPr/>
          <a:p>
            <a:fld id="{7C578547-67AE-42B0-AD6C-2E9EF534AB40}" type="slidenum">
              <a:rPr lang="en-US" altLang="zh-CN"/>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不必展开，只需要奖固定编程和可编程管线的概念差异即可。固定即每个阶段是写死的，可编程是每个阶段可以根据需要调整。</a:t>
            </a:r>
            <a:endParaRPr lang="zh-CN" altLang="en-US"/>
          </a:p>
          <a:p>
            <a:endParaRPr lang="zh-CN" altLang="en-US"/>
          </a:p>
        </p:txBody>
      </p:sp>
      <p:sp>
        <p:nvSpPr>
          <p:cNvPr id="4" name="灯片编号占位符 3"/>
          <p:cNvSpPr>
            <a:spLocks noGrp="1"/>
          </p:cNvSpPr>
          <p:nvPr>
            <p:ph type="sldNum" sz="quarter" idx="5"/>
          </p:nvPr>
        </p:nvSpPr>
        <p:spPr/>
        <p:txBody>
          <a:bodyPr/>
          <a:p>
            <a:fld id="{7C578547-67AE-42B0-AD6C-2E9EF534AB40}" type="slidenum">
              <a:rPr lang="en-US" altLang="zh-CN"/>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ctrTitle"/>
          </p:nvPr>
        </p:nvSpPr>
        <p:spPr>
          <a:xfrm>
            <a:off x="685800" y="2130425"/>
            <a:ext cx="7772400" cy="1470025"/>
          </a:xfrm>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978A80FE-85DA-4934-AF44-7CDD0186166F}" type="slidenum">
              <a:rPr lang="es-ES"/>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642AEA81-A804-41B6-B60D-B76EF5F5ACC1}" type="slidenum">
              <a:rPr lang="es-ES"/>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Vertical Title 1"/>
          <p:cNvSpPr>
            <a:spLocks noGrp="1"/>
          </p:cNvSpPr>
          <p:nvPr>
            <p:ph type="title" orient="vert"/>
          </p:nvPr>
        </p:nvSpPr>
        <p:spPr>
          <a:xfrm>
            <a:off x="6515100" y="228600"/>
            <a:ext cx="1943100" cy="6019800"/>
          </a:xfrm>
        </p:spPr>
        <p:txBody>
          <a:bodyPr vert="eaVert"/>
          <a:lstStyle>
            <a:lvl1pPr>
              <a:defRPr baseline="0">
                <a:ea typeface="楷体" panose="02010609060101010101" pitchFamily="49" charset="-122"/>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a:xfrm>
            <a:off x="685800" y="228600"/>
            <a:ext cx="5676900" cy="6019800"/>
          </a:xfrm>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2EFD3A08-CD29-4B7C-9D61-0781442FB0B0}" type="slidenum">
              <a:rPr lang="es-ES"/>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defRPr baseline="0">
                <a:ea typeface="楷体" panose="02010609060101010101" pitchFamily="49" charset="-122"/>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79680411-0B18-4379-B88B-87C8A6F30E05}" type="slidenum">
              <a:rPr lang="es-ES"/>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722313" y="4406900"/>
            <a:ext cx="7772400" cy="1362075"/>
          </a:xfrm>
        </p:spPr>
        <p:txBody>
          <a:bodyPr anchor="t"/>
          <a:lstStyle>
            <a:lvl1pPr algn="l">
              <a:defRPr sz="4000" b="1" cap="all" baseline="0">
                <a:ea typeface="楷体" panose="02010609060101010101" pitchFamily="49" charset="-122"/>
              </a:defRPr>
            </a:lvl1pPr>
          </a:lstStyle>
          <a:p>
            <a:r>
              <a:rPr lang="en-US"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4FD4FFE6-C996-4D1D-8386-742D449F860D}" type="slidenum">
              <a:rPr lang="es-ES"/>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sz="half" idx="1"/>
          </p:nvPr>
        </p:nvSpPr>
        <p:spPr>
          <a:xfrm>
            <a:off x="685800" y="1524000"/>
            <a:ext cx="3810000" cy="4724400"/>
          </a:xfrm>
        </p:spPr>
        <p:txBody>
          <a:bodyPr/>
          <a:lstStyle>
            <a:lvl1pPr>
              <a:defRPr sz="2800">
                <a:ea typeface="楷体" panose="02010609060101010101" pitchFamily="49" charset="-122"/>
              </a:defRPr>
            </a:lvl1pPr>
            <a:lvl2pPr>
              <a:defRPr sz="2400">
                <a:ea typeface="楷体" panose="02010609060101010101" pitchFamily="49" charset="-122"/>
              </a:defRPr>
            </a:lvl2pPr>
            <a:lvl3pPr>
              <a:defRPr sz="2000">
                <a:ea typeface="楷体" panose="02010609060101010101" pitchFamily="49" charset="-122"/>
              </a:defRPr>
            </a:lvl3pPr>
            <a:lvl4pPr>
              <a:defRPr sz="1800">
                <a:ea typeface="楷体" panose="02010609060101010101" pitchFamily="49" charset="-122"/>
              </a:defRPr>
            </a:lvl4pPr>
            <a:lvl5pPr>
              <a:defRPr sz="1800">
                <a:ea typeface="楷体" panose="02010609060101010101" pitchFamily="49" charset="-122"/>
              </a:defRPr>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48200" y="1524000"/>
            <a:ext cx="3810000" cy="4724400"/>
          </a:xfrm>
        </p:spPr>
        <p:txBody>
          <a:bodyPr/>
          <a:lstStyle>
            <a:lvl1pPr>
              <a:defRPr sz="2800">
                <a:ea typeface="楷体" panose="02010609060101010101" pitchFamily="49" charset="-122"/>
              </a:defRPr>
            </a:lvl1pPr>
            <a:lvl2pPr>
              <a:defRPr sz="2400">
                <a:ea typeface="楷体" panose="02010609060101010101" pitchFamily="49" charset="-122"/>
              </a:defRPr>
            </a:lvl2pPr>
            <a:lvl3pPr>
              <a:defRPr sz="2000">
                <a:ea typeface="楷体" panose="02010609060101010101" pitchFamily="49" charset="-122"/>
              </a:defRPr>
            </a:lvl3pPr>
            <a:lvl4pPr>
              <a:defRPr sz="1800">
                <a:ea typeface="楷体" panose="02010609060101010101" pitchFamily="49" charset="-122"/>
              </a:defRPr>
            </a:lvl4pPr>
            <a:lvl5pPr>
              <a:defRPr sz="1800">
                <a:ea typeface="楷体" panose="02010609060101010101" pitchFamily="49" charset="-122"/>
              </a:defRPr>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1090AED9-50EC-4D19-AB1A-27325B2B098A}" type="slidenum">
              <a:rPr lang="es-ES"/>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7"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4638"/>
            <a:ext cx="8229600" cy="1143000"/>
          </a:xfrm>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457200" y="2174875"/>
            <a:ext cx="4040188" cy="3951288"/>
          </a:xfrm>
        </p:spPr>
        <p:txBody>
          <a:bodyPr/>
          <a:lstStyle>
            <a:lvl1pPr>
              <a:defRPr sz="2400">
                <a:ea typeface="楷体" panose="02010609060101010101" pitchFamily="49" charset="-122"/>
              </a:defRPr>
            </a:lvl1pPr>
            <a:lvl2pPr>
              <a:defRPr sz="2000">
                <a:ea typeface="楷体" panose="02010609060101010101" pitchFamily="49" charset="-122"/>
              </a:defRPr>
            </a:lvl2pPr>
            <a:lvl3pPr>
              <a:defRPr sz="1800">
                <a:ea typeface="楷体" panose="02010609060101010101" pitchFamily="49" charset="-122"/>
              </a:defRPr>
            </a:lvl3pPr>
            <a:lvl4pPr>
              <a:defRPr sz="1600">
                <a:ea typeface="楷体" panose="02010609060101010101" pitchFamily="49" charset="-122"/>
              </a:defRPr>
            </a:lvl4pPr>
            <a:lvl5pPr>
              <a:defRPr sz="1600">
                <a:ea typeface="楷体" panose="02010609060101010101" pitchFamily="49" charset="-122"/>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45025" y="2174875"/>
            <a:ext cx="4041775" cy="3951288"/>
          </a:xfrm>
        </p:spPr>
        <p:txBody>
          <a:bodyPr/>
          <a:lstStyle>
            <a:lvl1pPr>
              <a:defRPr sz="2400">
                <a:ea typeface="楷体" panose="02010609060101010101" pitchFamily="49" charset="-122"/>
              </a:defRPr>
            </a:lvl1pPr>
            <a:lvl2pPr>
              <a:defRPr sz="2000">
                <a:ea typeface="楷体" panose="02010609060101010101" pitchFamily="49" charset="-122"/>
              </a:defRPr>
            </a:lvl2pPr>
            <a:lvl3pPr>
              <a:defRPr sz="1800">
                <a:ea typeface="楷体" panose="02010609060101010101" pitchFamily="49" charset="-122"/>
              </a:defRPr>
            </a:lvl3pPr>
            <a:lvl4pPr>
              <a:defRPr sz="1600">
                <a:ea typeface="楷体" panose="02010609060101010101" pitchFamily="49" charset="-122"/>
              </a:defRPr>
            </a:lvl4pPr>
            <a:lvl5pPr>
              <a:defRPr sz="1600">
                <a:ea typeface="楷体" panose="02010609060101010101" pitchFamily="49" charset="-122"/>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Rectangle 4"/>
          <p:cNvSpPr>
            <a:spLocks noGrp="1" noChangeArrowheads="1"/>
          </p:cNvSpPr>
          <p:nvPr>
            <p:ph type="sldNum" sz="quarter" idx="10"/>
          </p:nvPr>
        </p:nvSpPr>
        <p:spPr/>
        <p:txBody>
          <a:bodyPr/>
          <a:lstStyle>
            <a:lvl2pPr lvl="1">
              <a:defRPr/>
            </a:lvl2pPr>
          </a:lstStyle>
          <a:p>
            <a:pPr lvl="1"/>
            <a:fld id="{9C7F01FB-6EF7-4EDB-9E97-23B7BCE68F25}" type="slidenum">
              <a:rPr lang="es-ES"/>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5" name="Rectangle 9"/>
          <p:cNvSpPr>
            <a:spLocks noGrp="1" noChangeArrowheads="1"/>
          </p:cNvSpPr>
          <p:nvPr>
            <p:ph type="sldNum" sz="quarter" idx="10"/>
          </p:nvPr>
        </p:nvSpPr>
        <p:spPr/>
        <p:txBody>
          <a:bodyPr/>
          <a:lstStyle>
            <a:lvl2pPr lvl="1">
              <a:defRPr/>
            </a:lvl2pPr>
          </a:lstStyle>
          <a:p>
            <a:pPr lvl="1"/>
            <a:fld id="{9C86D18E-A0B0-4645-9EC0-0AC6D7AFB1FD}" type="slidenum">
              <a:rPr lang="es-ES"/>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4" name="Rectangle 4"/>
          <p:cNvSpPr>
            <a:spLocks noGrp="1" noChangeArrowheads="1"/>
          </p:cNvSpPr>
          <p:nvPr>
            <p:ph type="sldNum" sz="quarter" idx="10"/>
          </p:nvPr>
        </p:nvSpPr>
        <p:spPr/>
        <p:txBody>
          <a:bodyPr/>
          <a:lstStyle>
            <a:lvl2pPr lvl="1">
              <a:defRPr/>
            </a:lvl2pPr>
          </a:lstStyle>
          <a:p>
            <a:pPr lvl="1"/>
            <a:fld id="{CC812C50-9D24-495E-BA7E-1DC2B83ADCC3}" type="slidenum">
              <a:rPr lang="es-ES"/>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3050"/>
            <a:ext cx="3008313" cy="1162050"/>
          </a:xfrm>
        </p:spPr>
        <p:txBody>
          <a:bodyPr anchor="b"/>
          <a:lstStyle>
            <a:lvl1pPr algn="l">
              <a:defRPr sz="2000" b="1"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ea typeface="楷体" panose="02010609060101010101" pitchFamily="49" charset="-122"/>
              </a:defRPr>
            </a:lvl1pPr>
            <a:lvl2pPr>
              <a:defRPr sz="2800">
                <a:ea typeface="楷体" panose="02010609060101010101" pitchFamily="49" charset="-122"/>
              </a:defRPr>
            </a:lvl2pPr>
            <a:lvl3pPr>
              <a:defRPr sz="2400">
                <a:ea typeface="楷体" panose="02010609060101010101" pitchFamily="49" charset="-122"/>
              </a:defRPr>
            </a:lvl3pPr>
            <a:lvl4pPr>
              <a:defRPr sz="2000">
                <a:ea typeface="楷体" panose="02010609060101010101" pitchFamily="49" charset="-122"/>
              </a:defRPr>
            </a:lvl4pPr>
            <a:lvl5pPr>
              <a:defRPr sz="2000">
                <a:ea typeface="楷体" panose="02010609060101010101" pitchFamily="49" charset="-122"/>
              </a:defRPr>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0DA20D70-7BE7-4053-87C6-193C696BAA96}" type="slidenum">
              <a:rPr lang="es-ES"/>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1792288" y="4800600"/>
            <a:ext cx="5486400" cy="566738"/>
          </a:xfrm>
        </p:spPr>
        <p:txBody>
          <a:bodyPr anchor="b"/>
          <a:lstStyle>
            <a:lvl1pPr algn="l">
              <a:defRPr sz="2000" b="1" baseline="0">
                <a:ea typeface="楷体" panose="02010609060101010101" pitchFamily="49" charset="-122"/>
              </a:defRPr>
            </a:lvl1pPr>
          </a:lstStyle>
          <a:p>
            <a:r>
              <a:rPr lang="en-US"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025ABB73-297F-4FC4-BF1A-793F255B5EDC}" type="slidenum">
              <a:rPr lang="es-ES"/>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v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对象 1"/>
          <p:cNvGraphicFramePr>
            <a:graphicFrameLocks noChangeAspect="1"/>
          </p:cNvGraphicFramePr>
          <p:nvPr userDrawn="1"/>
        </p:nvGraphicFramePr>
        <p:xfrm>
          <a:off x="-118812" y="152400"/>
          <a:ext cx="1962167" cy="1103897"/>
        </p:xfrm>
        <a:graphic>
          <a:graphicData uri="http://schemas.openxmlformats.org/presentationml/2006/ole">
            <mc:AlternateContent xmlns:mc="http://schemas.openxmlformats.org/markup-compatibility/2006">
              <mc:Choice xmlns:v="urn:schemas-microsoft-com:vml" Requires="v">
                <p:oleObj spid="_x0000_s1090" name="Image" r:id="rId12" imgW="6572250" imgH="3695700" progId="Photoshop.Image.13">
                  <p:embed/>
                </p:oleObj>
              </mc:Choice>
              <mc:Fallback>
                <p:oleObj name="Image" r:id="rId12" imgW="6572250" imgH="3695700" progId="Photoshop.Image.13">
                  <p:embed/>
                  <p:pic>
                    <p:nvPicPr>
                      <p:cNvPr id="0" name="图片 108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812" y="152400"/>
                        <a:ext cx="1962167" cy="1103897"/>
                      </a:xfrm>
                      <a:prstGeom prst="rect">
                        <a:avLst/>
                      </a:prstGeom>
                      <a:noFill/>
                      <a:ln>
                        <a:noFill/>
                      </a:ln>
                    </p:spPr>
                  </p:pic>
                </p:oleObj>
              </mc:Fallback>
            </mc:AlternateContent>
          </a:graphicData>
        </a:graphic>
      </p:graphicFrame>
      <p:sp>
        <p:nvSpPr>
          <p:cNvPr id="1027" name="Rectangle 2"/>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lstStyle/>
          <a:p>
            <a:pPr lvl="0"/>
            <a:r>
              <a:rPr lang="es-ES" dirty="0"/>
              <a:t>D</a:t>
            </a:r>
            <a:endParaRPr lang="es-ES" dirty="0"/>
          </a:p>
        </p:txBody>
      </p:sp>
      <p:sp>
        <p:nvSpPr>
          <p:cNvPr id="1028" name="Rectangle 3"/>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s-ES" dirty="0"/>
              <a:t>Click to Edit Master Text Styles</a:t>
            </a:r>
            <a:endParaRPr lang="es-ES" dirty="0"/>
          </a:p>
          <a:p>
            <a:pPr lvl="1"/>
            <a:r>
              <a:rPr lang="es-ES" dirty="0"/>
              <a:t>SECOND LEVEL</a:t>
            </a:r>
            <a:endParaRPr lang="es-ES" dirty="0"/>
          </a:p>
          <a:p>
            <a:pPr lvl="2"/>
            <a:r>
              <a:rPr lang="es-ES" dirty="0"/>
              <a:t>THIRD LEVEL</a:t>
            </a:r>
            <a:endParaRPr lang="es-ES" dirty="0"/>
          </a:p>
        </p:txBody>
      </p:sp>
      <p:sp>
        <p:nvSpPr>
          <p:cNvPr id="12292" name="Rectangle 4"/>
          <p:cNvSpPr>
            <a:spLocks noGrp="1" noChangeArrowheads="1"/>
          </p:cNvSpPr>
          <p:nvPr>
            <p:ph type="sldNum" sz="quarter" idx="4"/>
          </p:nvPr>
        </p:nvSpPr>
        <p:spPr bwMode="auto">
          <a:xfrm>
            <a:off x="8077200" y="6324600"/>
            <a:ext cx="381000" cy="381000"/>
          </a:xfrm>
          <a:prstGeom prst="rect">
            <a:avLst/>
          </a:prstGeom>
          <a:noFill/>
          <a:ln w="9525">
            <a:noFill/>
            <a:miter lim="800000"/>
          </a:ln>
          <a:effectLst/>
        </p:spPr>
        <p:txBody>
          <a:bodyPr vert="horz" wrap="none" lIns="92075" tIns="46038" rIns="92075" bIns="46038" numCol="1" anchor="ctr" anchorCtr="0" compatLnSpc="1"/>
          <a:lstStyle>
            <a:lvl2pPr lvl="1" algn="r">
              <a:defRPr sz="1000">
                <a:latin typeface="Arial" panose="020B0604020202020204" pitchFamily="34" charset="0"/>
              </a:defRPr>
            </a:lvl2pPr>
          </a:lstStyle>
          <a:p>
            <a:pPr lvl="1"/>
            <a:fld id="{9D4ADB00-AF9A-4CA0-9AD6-77D38D1BE3FC}" type="slidenum">
              <a:rPr lang="es-ES"/>
            </a:fld>
            <a:endParaRPr lang="es-ES"/>
          </a:p>
        </p:txBody>
      </p:sp>
      <p:sp>
        <p:nvSpPr>
          <p:cNvPr id="1229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6" name="矩形 5"/>
          <p:cNvSpPr>
            <a:spLocks noChangeArrowheads="1"/>
          </p:cNvSpPr>
          <p:nvPr userDrawn="1"/>
        </p:nvSpPr>
        <p:spPr bwMode="auto">
          <a:xfrm>
            <a:off x="7611122" y="66176"/>
            <a:ext cx="1497578" cy="1425289"/>
          </a:xfrm>
          <a:prstGeom prst="rect">
            <a:avLst/>
          </a:prstGeom>
          <a:blipFill dpi="0" rotWithShape="1">
            <a:blip r:embed="rId14">
              <a:alphaModFix amt="60000"/>
            </a:blip>
            <a:srcRect/>
            <a:stretch>
              <a:fillRect/>
            </a:stretch>
          </a:blipFill>
          <a:ln w="9525">
            <a:solidFill>
              <a:srgbClr val="FFFFFF"/>
            </a:solidFill>
            <a:round/>
          </a:ln>
        </p:spPr>
        <p:txBody>
          <a:bodyPr/>
          <a:lstStyle>
            <a:defPPr>
              <a:defRPr lang="zh-CN"/>
            </a:defPPr>
            <a:lvl1pPr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1pPr>
            <a:lvl2pPr marL="4572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2pPr>
            <a:lvl3pPr marL="9144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3pPr>
            <a:lvl4pPr marL="13716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4pPr>
            <a:lvl5pPr marL="18288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5pPr>
            <a:lvl6pPr marL="22860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6pPr>
            <a:lvl7pPr marL="27432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7pPr>
            <a:lvl8pPr marL="32004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8pPr>
            <a:lvl9pPr marL="36576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9pPr>
          </a:lstStyle>
          <a:p>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3700" b="1">
          <a:solidFill>
            <a:schemeClr val="accent2"/>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panose="020B0604020202020204" pitchFamily="34" charset="0"/>
        </a:defRPr>
      </a:lvl6pPr>
      <a:lvl7pPr marL="914400" algn="ctr" rtl="0" eaLnBrk="0" fontAlgn="base" hangingPunct="0">
        <a:spcBef>
          <a:spcPct val="0"/>
        </a:spcBef>
        <a:spcAft>
          <a:spcPct val="0"/>
        </a:spcAft>
        <a:defRPr sz="3700" b="1">
          <a:solidFill>
            <a:schemeClr val="accent2"/>
          </a:solidFill>
          <a:latin typeface="Arial" panose="020B0604020202020204" pitchFamily="34" charset="0"/>
        </a:defRPr>
      </a:lvl7pPr>
      <a:lvl8pPr marL="1371600" algn="ctr" rtl="0" eaLnBrk="0" fontAlgn="base" hangingPunct="0">
        <a:spcBef>
          <a:spcPct val="0"/>
        </a:spcBef>
        <a:spcAft>
          <a:spcPct val="0"/>
        </a:spcAft>
        <a:defRPr sz="3700" b="1">
          <a:solidFill>
            <a:schemeClr val="accent2"/>
          </a:solidFill>
          <a:latin typeface="Arial" panose="020B0604020202020204" pitchFamily="34" charset="0"/>
        </a:defRPr>
      </a:lvl8pPr>
      <a:lvl9pPr marL="1828800" algn="ctr" rtl="0" eaLnBrk="0" fontAlgn="base" hangingPunct="0">
        <a:spcBef>
          <a:spcPct val="0"/>
        </a:spcBef>
        <a:spcAft>
          <a:spcPct val="0"/>
        </a:spcAft>
        <a:defRPr sz="3700" b="1">
          <a:solidFill>
            <a:schemeClr val="accent2"/>
          </a:solidFill>
          <a:latin typeface="Arial" panose="020B0604020202020204" pitchFamily="34" charset="0"/>
        </a:defRPr>
      </a:lvl9pPr>
    </p:titleStyle>
    <p:bodyStyle>
      <a:lvl1pPr marL="190500" indent="-190500" algn="l" rtl="0" eaLnBrk="0" fontAlgn="base" hangingPunct="0">
        <a:spcBef>
          <a:spcPct val="20000"/>
        </a:spcBef>
        <a:spcAft>
          <a:spcPct val="0"/>
        </a:spcAft>
        <a:buChar char="•"/>
        <a:defRPr sz="3100" baseline="0">
          <a:solidFill>
            <a:schemeClr val="tx1"/>
          </a:solidFill>
          <a:latin typeface="+mn-lt"/>
          <a:ea typeface="楷体" panose="02010609060101010101" pitchFamily="49" charset="-122"/>
          <a:cs typeface="MS PGothic" panose="020B0600070205080204" pitchFamily="34" charset="-128"/>
        </a:defRPr>
      </a:lvl1pPr>
      <a:lvl2pPr marL="571500" indent="-190500" algn="l" rtl="0" eaLnBrk="0" fontAlgn="base" hangingPunct="0">
        <a:spcBef>
          <a:spcPct val="20000"/>
        </a:spcBef>
        <a:spcAft>
          <a:spcPct val="0"/>
        </a:spcAft>
        <a:buChar char="­"/>
        <a:defRPr sz="2600" baseline="0">
          <a:solidFill>
            <a:schemeClr val="tx1"/>
          </a:solidFill>
          <a:latin typeface="+mn-lt"/>
          <a:ea typeface="楷体" panose="02010609060101010101" pitchFamily="49" charset="-122"/>
        </a:defRPr>
      </a:lvl2pPr>
      <a:lvl3pPr marL="952500" indent="-190500" algn="l" rtl="0" eaLnBrk="0" fontAlgn="base" hangingPunct="0">
        <a:spcBef>
          <a:spcPct val="20000"/>
        </a:spcBef>
        <a:spcAft>
          <a:spcPct val="0"/>
        </a:spcAft>
        <a:buClr>
          <a:schemeClr val="bg2"/>
        </a:buClr>
        <a:buChar char="•"/>
        <a:defRPr sz="2000" baseline="0">
          <a:solidFill>
            <a:schemeClr val="tx1"/>
          </a:solidFill>
          <a:latin typeface="+mn-lt"/>
          <a:ea typeface="楷体" panose="02010609060101010101" pitchFamily="49" charset="-122"/>
        </a:defRPr>
      </a:lvl3pPr>
      <a:lvl4pPr marL="1600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6pPr>
      <a:lvl7pPr marL="29718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7pPr>
      <a:lvl8pPr marL="34290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8pPr>
      <a:lvl9pPr marL="3886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pn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lvl="1"/>
            <a:fld id="{D7E68CEF-25EF-4873-B625-D7337D98864B}" type="slidenum">
              <a:rPr lang="es-ES" sz="1000">
                <a:latin typeface="Arial" panose="020B0604020202020204" pitchFamily="34" charset="0"/>
              </a:rPr>
            </a:fld>
            <a:endParaRPr lang="es-ES" sz="1000">
              <a:latin typeface="Arial" panose="020B0604020202020204" pitchFamily="34" charset="0"/>
            </a:endParaRPr>
          </a:p>
        </p:txBody>
      </p:sp>
      <p:sp>
        <p:nvSpPr>
          <p:cNvPr id="15364" name="Rectangle 2"/>
          <p:cNvSpPr>
            <a:spLocks noGrp="1" noChangeArrowheads="1"/>
          </p:cNvSpPr>
          <p:nvPr>
            <p:ph type="ctrTitle"/>
          </p:nvPr>
        </p:nvSpPr>
        <p:spPr>
          <a:xfrm>
            <a:off x="-1" y="125366"/>
            <a:ext cx="7772400" cy="1143000"/>
          </a:xfrm>
        </p:spPr>
        <p:txBody>
          <a:bodyPr/>
          <a:lstStyle/>
          <a:p>
            <a:r>
              <a:rPr lang="en-US" altLang="zh-CN" sz="3600" dirty="0">
                <a:ea typeface="MS PGothic" panose="020B0600070205080204" pitchFamily="34" charset="-128"/>
              </a:rPr>
              <a:t>Introduction to </a:t>
            </a:r>
            <a:br>
              <a:rPr lang="en-US" altLang="zh-CN" sz="3600" dirty="0">
                <a:ea typeface="MS PGothic" panose="020B0600070205080204" pitchFamily="34" charset="-128"/>
              </a:rPr>
            </a:br>
            <a:r>
              <a:rPr lang="en-US" altLang="zh-CN" sz="3600" dirty="0">
                <a:ea typeface="MS PGothic" panose="020B0600070205080204" pitchFamily="34" charset="-128"/>
              </a:rPr>
              <a:t>Computer Graphics</a:t>
            </a:r>
            <a:endParaRPr lang="en-US" altLang="zh-CN" sz="3600" dirty="0">
              <a:ea typeface="MS PGothic" panose="020B0600070205080204" pitchFamily="34" charset="-128"/>
            </a:endParaRPr>
          </a:p>
        </p:txBody>
      </p:sp>
      <p:graphicFrame>
        <p:nvGraphicFramePr>
          <p:cNvPr id="7" name="对象 1"/>
          <p:cNvGraphicFramePr>
            <a:graphicFrameLocks noChangeAspect="1"/>
          </p:cNvGraphicFramePr>
          <p:nvPr/>
        </p:nvGraphicFramePr>
        <p:xfrm>
          <a:off x="6712866" y="155447"/>
          <a:ext cx="2119067" cy="1192167"/>
        </p:xfrm>
        <a:graphic>
          <a:graphicData uri="http://schemas.openxmlformats.org/presentationml/2006/ole">
            <mc:AlternateContent xmlns:mc="http://schemas.openxmlformats.org/markup-compatibility/2006">
              <mc:Choice xmlns:v="urn:schemas-microsoft-com:vml" Requires="v">
                <p:oleObj spid="_x0000_s2114" name="Image" r:id="rId1" imgW="6572250" imgH="3695700" progId="Photoshop.Image.13">
                  <p:embed/>
                </p:oleObj>
              </mc:Choice>
              <mc:Fallback>
                <p:oleObj name="Image" r:id="rId1" imgW="6572250" imgH="3695700" progId="Photoshop.Image.13">
                  <p:embed/>
                  <p:pic>
                    <p:nvPicPr>
                      <p:cNvPr id="0" name="图片 2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866" y="155447"/>
                        <a:ext cx="2119067" cy="1192167"/>
                      </a:xfrm>
                      <a:prstGeom prst="rect">
                        <a:avLst/>
                      </a:prstGeom>
                      <a:noFill/>
                      <a:ln>
                        <a:noFill/>
                      </a:ln>
                    </p:spPr>
                  </p:pic>
                </p:oleObj>
              </mc:Fallback>
            </mc:AlternateContent>
          </a:graphicData>
        </a:graphic>
      </p:graphicFrame>
      <p:sp>
        <p:nvSpPr>
          <p:cNvPr id="2" name="矩形 1"/>
          <p:cNvSpPr/>
          <p:nvPr/>
        </p:nvSpPr>
        <p:spPr>
          <a:xfrm>
            <a:off x="1500582" y="2720038"/>
            <a:ext cx="5950090" cy="1231106"/>
          </a:xfrm>
          <a:prstGeom prst="rect">
            <a:avLst/>
          </a:prstGeom>
        </p:spPr>
        <p:txBody>
          <a:bodyPr wrap="none">
            <a:spAutoFit/>
          </a:bodyPr>
          <a:lstStyle/>
          <a:p>
            <a:pPr algn="ctr"/>
            <a:r>
              <a:rPr lang="en-US" altLang="zh-CN" sz="3700" b="1" dirty="0">
                <a:solidFill>
                  <a:schemeClr val="accent2"/>
                </a:solidFill>
                <a:latin typeface="+mj-lt"/>
                <a:cs typeface="MS PGothic" panose="020B0600070205080204" pitchFamily="34" charset="-128"/>
              </a:rPr>
              <a:t>Pipeline Architecture and</a:t>
            </a:r>
            <a:endParaRPr lang="en-US" altLang="zh-CN" sz="3700" b="1" dirty="0">
              <a:solidFill>
                <a:schemeClr val="accent2"/>
              </a:solidFill>
              <a:latin typeface="+mj-lt"/>
              <a:cs typeface="MS PGothic" panose="020B0600070205080204" pitchFamily="34" charset="-128"/>
            </a:endParaRPr>
          </a:p>
          <a:p>
            <a:r>
              <a:rPr lang="en-US" altLang="zh-CN" sz="3700" b="1" dirty="0">
                <a:solidFill>
                  <a:schemeClr val="accent2"/>
                </a:solidFill>
                <a:latin typeface="+mj-lt"/>
                <a:cs typeface="MS PGothic" panose="020B0600070205080204" pitchFamily="34" charset="-128"/>
              </a:rPr>
              <a:t>Programming with OpenGL</a:t>
            </a:r>
            <a:endParaRPr lang="zh-CN" altLang="en-US" sz="3700" b="1" dirty="0">
              <a:solidFill>
                <a:schemeClr val="accent2"/>
              </a:solidFill>
              <a:latin typeface="+mj-lt"/>
              <a:cs typeface="MS PGothic" panose="020B0600070205080204" pitchFamily="34" charset="-128"/>
            </a:endParaRP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Graphics Pipeline</a:t>
            </a:r>
            <a:br>
              <a:rPr lang="en-US" dirty="0"/>
            </a:br>
            <a:r>
              <a:rPr lang="en-US" dirty="0"/>
              <a:t> (</a:t>
            </a:r>
            <a:r>
              <a:rPr lang="zh-CN" altLang="en-US" dirty="0"/>
              <a:t>图形渲染流水线</a:t>
            </a:r>
            <a:r>
              <a:rPr lang="en-US" altLang="zh-CN" dirty="0"/>
              <a:t>)</a:t>
            </a:r>
            <a:endParaRPr lang="en-US" dirty="0"/>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15712" y="1947862"/>
            <a:ext cx="8312576" cy="43767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主要步骤</a:t>
            </a:r>
            <a:endParaRPr lang="en-US" dirty="0"/>
          </a:p>
        </p:txBody>
      </p:sp>
      <p:sp>
        <p:nvSpPr>
          <p:cNvPr id="3" name="内容占位符 2"/>
          <p:cNvSpPr>
            <a:spLocks noGrp="1"/>
          </p:cNvSpPr>
          <p:nvPr>
            <p:ph idx="1"/>
          </p:nvPr>
        </p:nvSpPr>
        <p:spPr/>
        <p:txBody>
          <a:bodyPr/>
          <a:lstStyle/>
          <a:p>
            <a:r>
              <a:rPr lang="zh-CN" altLang="en-US" dirty="0"/>
              <a:t>四个主要步骤：</a:t>
            </a:r>
            <a:endParaRPr lang="en-US" altLang="zh-CN" dirty="0"/>
          </a:p>
          <a:p>
            <a:pPr lvl="1"/>
            <a:r>
              <a:rPr lang="zh-CN" altLang="en-US" dirty="0"/>
              <a:t>顶点处理</a:t>
            </a:r>
            <a:endParaRPr lang="en-US" altLang="zh-CN" dirty="0"/>
          </a:p>
          <a:p>
            <a:pPr lvl="1"/>
            <a:r>
              <a:rPr lang="zh-CN" altLang="en-US" dirty="0"/>
              <a:t>裁剪和图元装配</a:t>
            </a:r>
            <a:endParaRPr lang="en-US" altLang="zh-CN" dirty="0"/>
          </a:p>
          <a:p>
            <a:pPr lvl="1"/>
            <a:r>
              <a:rPr lang="zh-CN" altLang="en-US" dirty="0"/>
              <a:t>光栅化</a:t>
            </a:r>
            <a:endParaRPr lang="en-US" altLang="zh-CN" dirty="0"/>
          </a:p>
          <a:p>
            <a:pPr lvl="1"/>
            <a:r>
              <a:rPr lang="zh-CN" altLang="en-US" dirty="0"/>
              <a:t>片段处理</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685800" y="4495800"/>
            <a:ext cx="7467600" cy="790575"/>
          </a:xfrm>
          <a:prstGeom prst="rect">
            <a:avLst/>
          </a:prstGeom>
        </p:spPr>
      </p:pic>
      <p:sp>
        <p:nvSpPr>
          <p:cNvPr id="6" name="文本框 5"/>
          <p:cNvSpPr txBox="1"/>
          <p:nvPr/>
        </p:nvSpPr>
        <p:spPr>
          <a:xfrm>
            <a:off x="838200" y="5117098"/>
            <a:ext cx="595035" cy="338554"/>
          </a:xfrm>
          <a:prstGeom prst="rect">
            <a:avLst/>
          </a:prstGeom>
          <a:noFill/>
        </p:spPr>
        <p:txBody>
          <a:bodyPr wrap="none" rtlCol="0">
            <a:spAutoFit/>
          </a:bodyPr>
          <a:lstStyle/>
          <a:p>
            <a:r>
              <a:rPr lang="zh-CN" altLang="en-US" sz="1600" dirty="0"/>
              <a:t>顶点</a:t>
            </a:r>
            <a:endParaRPr lang="en-US" sz="1600" dirty="0"/>
          </a:p>
        </p:txBody>
      </p:sp>
      <p:sp>
        <p:nvSpPr>
          <p:cNvPr id="7" name="文本框 6"/>
          <p:cNvSpPr txBox="1"/>
          <p:nvPr/>
        </p:nvSpPr>
        <p:spPr>
          <a:xfrm>
            <a:off x="1654401" y="5117098"/>
            <a:ext cx="1210588" cy="338554"/>
          </a:xfrm>
          <a:prstGeom prst="rect">
            <a:avLst/>
          </a:prstGeom>
          <a:noFill/>
        </p:spPr>
        <p:txBody>
          <a:bodyPr wrap="none" rtlCol="0">
            <a:spAutoFit/>
          </a:bodyPr>
          <a:lstStyle/>
          <a:p>
            <a:r>
              <a:rPr lang="zh-CN" altLang="en-US" sz="1600" dirty="0"/>
              <a:t>顶点处理器</a:t>
            </a:r>
            <a:endParaRPr lang="en-US" sz="1600" dirty="0"/>
          </a:p>
        </p:txBody>
      </p:sp>
      <p:sp>
        <p:nvSpPr>
          <p:cNvPr id="8" name="文本框 7"/>
          <p:cNvSpPr txBox="1"/>
          <p:nvPr/>
        </p:nvSpPr>
        <p:spPr>
          <a:xfrm>
            <a:off x="3077759" y="5123220"/>
            <a:ext cx="1620957" cy="338554"/>
          </a:xfrm>
          <a:prstGeom prst="rect">
            <a:avLst/>
          </a:prstGeom>
          <a:noFill/>
        </p:spPr>
        <p:txBody>
          <a:bodyPr wrap="none" rtlCol="0">
            <a:spAutoFit/>
          </a:bodyPr>
          <a:lstStyle/>
          <a:p>
            <a:r>
              <a:rPr lang="zh-CN" altLang="en-US" sz="1600" dirty="0"/>
              <a:t>裁剪和图元装配</a:t>
            </a:r>
            <a:endParaRPr lang="en-US" sz="1600" dirty="0"/>
          </a:p>
        </p:txBody>
      </p:sp>
      <p:sp>
        <p:nvSpPr>
          <p:cNvPr id="9" name="文本框 8"/>
          <p:cNvSpPr txBox="1"/>
          <p:nvPr/>
        </p:nvSpPr>
        <p:spPr>
          <a:xfrm>
            <a:off x="4933038" y="5117098"/>
            <a:ext cx="800219" cy="338554"/>
          </a:xfrm>
          <a:prstGeom prst="rect">
            <a:avLst/>
          </a:prstGeom>
          <a:noFill/>
        </p:spPr>
        <p:txBody>
          <a:bodyPr wrap="none" rtlCol="0">
            <a:spAutoFit/>
          </a:bodyPr>
          <a:lstStyle/>
          <a:p>
            <a:r>
              <a:rPr lang="zh-CN" altLang="en-US" sz="1600" dirty="0"/>
              <a:t>光栅化</a:t>
            </a:r>
            <a:endParaRPr lang="en-US" sz="1600" dirty="0"/>
          </a:p>
        </p:txBody>
      </p:sp>
      <p:sp>
        <p:nvSpPr>
          <p:cNvPr id="10" name="文本框 9"/>
          <p:cNvSpPr txBox="1"/>
          <p:nvPr/>
        </p:nvSpPr>
        <p:spPr>
          <a:xfrm>
            <a:off x="6264063" y="5117098"/>
            <a:ext cx="1005403" cy="338554"/>
          </a:xfrm>
          <a:prstGeom prst="rect">
            <a:avLst/>
          </a:prstGeom>
          <a:noFill/>
        </p:spPr>
        <p:txBody>
          <a:bodyPr wrap="none" rtlCol="0">
            <a:spAutoFit/>
          </a:bodyPr>
          <a:lstStyle/>
          <a:p>
            <a:r>
              <a:rPr lang="zh-CN" altLang="en-US" sz="1600" dirty="0"/>
              <a:t>片段处理</a:t>
            </a:r>
            <a:endParaRPr lang="en-US" sz="1600" dirty="0"/>
          </a:p>
        </p:txBody>
      </p:sp>
      <p:sp>
        <p:nvSpPr>
          <p:cNvPr id="11" name="文本框 10"/>
          <p:cNvSpPr txBox="1"/>
          <p:nvPr/>
        </p:nvSpPr>
        <p:spPr>
          <a:xfrm>
            <a:off x="7558365" y="5117098"/>
            <a:ext cx="595035" cy="338554"/>
          </a:xfrm>
          <a:prstGeom prst="rect">
            <a:avLst/>
          </a:prstGeom>
          <a:noFill/>
        </p:spPr>
        <p:txBody>
          <a:bodyPr wrap="none" rtlCol="0">
            <a:spAutoFit/>
          </a:bodyPr>
          <a:lstStyle/>
          <a:p>
            <a:r>
              <a:rPr lang="zh-CN" altLang="en-US" sz="1600" dirty="0"/>
              <a:t>像素</a:t>
            </a:r>
            <a:endParaRPr lang="en-US" sz="1600" dirty="0"/>
          </a:p>
        </p:txBody>
      </p:sp>
      <p:sp>
        <p:nvSpPr>
          <p:cNvPr id="12" name="文本框 11"/>
          <p:cNvSpPr txBox="1"/>
          <p:nvPr/>
        </p:nvSpPr>
        <p:spPr>
          <a:xfrm>
            <a:off x="289997" y="5569119"/>
            <a:ext cx="1005403" cy="338554"/>
          </a:xfrm>
          <a:prstGeom prst="rect">
            <a:avLst/>
          </a:prstGeom>
          <a:noFill/>
        </p:spPr>
        <p:txBody>
          <a:bodyPr wrap="none" rtlCol="0">
            <a:spAutoFit/>
          </a:bodyPr>
          <a:lstStyle/>
          <a:p>
            <a:r>
              <a:rPr lang="zh-CN" altLang="en-US" sz="1600" dirty="0"/>
              <a:t>应用程序</a:t>
            </a:r>
            <a:endParaRPr lang="en-US" sz="1600" dirty="0"/>
          </a:p>
        </p:txBody>
      </p:sp>
      <p:sp>
        <p:nvSpPr>
          <p:cNvPr id="13" name="文本框 12"/>
          <p:cNvSpPr txBox="1"/>
          <p:nvPr/>
        </p:nvSpPr>
        <p:spPr>
          <a:xfrm>
            <a:off x="7879298" y="5569119"/>
            <a:ext cx="1005403" cy="338554"/>
          </a:xfrm>
          <a:prstGeom prst="rect">
            <a:avLst/>
          </a:prstGeom>
          <a:noFill/>
        </p:spPr>
        <p:txBody>
          <a:bodyPr wrap="none" rtlCol="0">
            <a:spAutoFit/>
          </a:bodyPr>
          <a:lstStyle/>
          <a:p>
            <a:r>
              <a:rPr lang="zh-CN" altLang="en-US" sz="1600" dirty="0"/>
              <a:t>显示设备</a:t>
            </a:r>
            <a:endParaRPr lang="en-US" sz="1600" dirty="0"/>
          </a:p>
        </p:txBody>
      </p:sp>
      <p:sp>
        <p:nvSpPr>
          <p:cNvPr id="14" name="椭圆 13"/>
          <p:cNvSpPr/>
          <p:nvPr/>
        </p:nvSpPr>
        <p:spPr bwMode="auto">
          <a:xfrm>
            <a:off x="1371600" y="4191000"/>
            <a:ext cx="6125130" cy="1547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
        <p:nvSpPr>
          <p:cNvPr id="15" name="文本框 14"/>
          <p:cNvSpPr txBox="1"/>
          <p:nvPr/>
        </p:nvSpPr>
        <p:spPr>
          <a:xfrm>
            <a:off x="2479004" y="5721533"/>
            <a:ext cx="4493538"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显卡（图形卡</a:t>
            </a:r>
            <a:r>
              <a:rPr lang="en-US" altLang="zh-CN" sz="1600" dirty="0">
                <a:latin typeface="楷体" panose="02010609060101010101" pitchFamily="49" charset="-122"/>
                <a:ea typeface="楷体" panose="02010609060101010101" pitchFamily="49" charset="-122"/>
              </a:rPr>
              <a:t>, Graphics Card, Video Card</a:t>
            </a:r>
            <a:r>
              <a:rPr lang="zh-CN" altLang="en-US" sz="1600" dirty="0">
                <a:latin typeface="楷体" panose="02010609060101010101" pitchFamily="49" charset="-122"/>
                <a:ea typeface="楷体" panose="02010609060101010101" pitchFamily="49" charset="-122"/>
              </a:rPr>
              <a:t>） </a:t>
            </a:r>
            <a:endParaRPr lang="en-US" sz="1600" dirty="0">
              <a:latin typeface="楷体" panose="02010609060101010101" pitchFamily="49" charset="-122"/>
              <a:ea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顶点处理 </a:t>
            </a:r>
            <a:endParaRPr lang="en-US" dirty="0"/>
          </a:p>
        </p:txBody>
      </p:sp>
      <p:sp>
        <p:nvSpPr>
          <p:cNvPr id="3" name="内容占位符 2"/>
          <p:cNvSpPr>
            <a:spLocks noGrp="1"/>
          </p:cNvSpPr>
          <p:nvPr>
            <p:ph idx="1"/>
          </p:nvPr>
        </p:nvSpPr>
        <p:spPr/>
        <p:txBody>
          <a:bodyPr/>
          <a:lstStyle/>
          <a:p>
            <a:r>
              <a:rPr lang="zh-CN" altLang="en-US" sz="2400" dirty="0"/>
              <a:t>图元的类型和顶点集定义了场景的几何</a:t>
            </a:r>
            <a:endParaRPr lang="en-US" altLang="zh-CN" sz="2400" dirty="0"/>
          </a:p>
          <a:p>
            <a:pPr lvl="1"/>
            <a:r>
              <a:rPr lang="zh-CN" altLang="en-US" sz="2000" dirty="0"/>
              <a:t>对象由一组图元组成，而每个图元又包含一组顶点</a:t>
            </a:r>
            <a:endParaRPr lang="zh-CN" altLang="en-US" sz="2000" dirty="0"/>
          </a:p>
          <a:p>
            <a:r>
              <a:rPr lang="zh-CN" altLang="en-US" sz="2400" dirty="0"/>
              <a:t>流水线中大部分工作是把对象在一个坐标系中表示转化为另一坐标系中的表示：</a:t>
            </a:r>
            <a:endParaRPr lang="en-US" altLang="zh-CN" sz="2400" dirty="0"/>
          </a:p>
          <a:p>
            <a:pPr lvl="1"/>
            <a:r>
              <a:rPr lang="zh-CN" altLang="en-US" sz="2000" dirty="0"/>
              <a:t>世界坐标系</a:t>
            </a:r>
            <a:endParaRPr lang="en-US" altLang="zh-CN" sz="2000" dirty="0"/>
          </a:p>
          <a:p>
            <a:pPr lvl="1"/>
            <a:r>
              <a:rPr lang="zh-CN" altLang="en-US" sz="2000" dirty="0"/>
              <a:t>照相机</a:t>
            </a:r>
            <a:r>
              <a:rPr lang="en-US" altLang="zh-CN" sz="2000" dirty="0"/>
              <a:t>(</a:t>
            </a:r>
            <a:r>
              <a:rPr lang="zh-CN" altLang="en-US" sz="2000" dirty="0"/>
              <a:t>眼睛</a:t>
            </a:r>
            <a:r>
              <a:rPr lang="en-US" altLang="zh-CN" sz="2000" dirty="0"/>
              <a:t>)</a:t>
            </a:r>
            <a:r>
              <a:rPr lang="zh-CN" altLang="en-US" sz="2000" dirty="0"/>
              <a:t>坐标系</a:t>
            </a:r>
            <a:endParaRPr lang="en-US" altLang="zh-CN" sz="2000" dirty="0"/>
          </a:p>
          <a:p>
            <a:pPr lvl="1"/>
            <a:r>
              <a:rPr lang="zh-CN" altLang="en-US" sz="2000" dirty="0"/>
              <a:t>屏幕坐标系</a:t>
            </a:r>
            <a:endParaRPr lang="zh-CN" altLang="en-US" sz="2000" dirty="0"/>
          </a:p>
          <a:p>
            <a:r>
              <a:rPr lang="zh-CN" altLang="en-US" sz="2400" dirty="0"/>
              <a:t>坐标的每个变换相当于一次矩阵乘法</a:t>
            </a:r>
            <a:endParaRPr lang="zh-CN" altLang="en-US" sz="2400" dirty="0"/>
          </a:p>
          <a:p>
            <a:r>
              <a:rPr lang="zh-CN" altLang="en-US" sz="2400" dirty="0"/>
              <a:t>顶点处理器也计算顶点的颜色</a:t>
            </a:r>
            <a:endParaRPr lang="en-US" sz="2400" dirty="0"/>
          </a:p>
        </p:txBody>
      </p:sp>
      <p:pic>
        <p:nvPicPr>
          <p:cNvPr id="5" name="图片 4"/>
          <p:cNvPicPr>
            <a:picLocks noChangeAspect="1"/>
          </p:cNvPicPr>
          <p:nvPr/>
        </p:nvPicPr>
        <p:blipFill>
          <a:blip r:embed="rId1"/>
          <a:stretch>
            <a:fillRect/>
          </a:stretch>
        </p:blipFill>
        <p:spPr>
          <a:xfrm>
            <a:off x="762000" y="5457825"/>
            <a:ext cx="7467600" cy="790575"/>
          </a:xfrm>
          <a:prstGeom prst="rect">
            <a:avLst/>
          </a:prstGeom>
        </p:spPr>
      </p:pic>
      <p:sp>
        <p:nvSpPr>
          <p:cNvPr id="16" name="椭圆 15"/>
          <p:cNvSpPr/>
          <p:nvPr/>
        </p:nvSpPr>
        <p:spPr bwMode="auto">
          <a:xfrm>
            <a:off x="1676400" y="5457825"/>
            <a:ext cx="1295400" cy="785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a:t>
            </a:r>
            <a:r>
              <a:rPr lang="en-US" altLang="zh-CN" dirty="0"/>
              <a:t>Projection</a:t>
            </a:r>
            <a:r>
              <a:rPr lang="zh-CN" altLang="en-US" dirty="0"/>
              <a:t>）</a:t>
            </a:r>
            <a:endParaRPr lang="en-US" dirty="0"/>
          </a:p>
        </p:txBody>
      </p:sp>
      <p:sp>
        <p:nvSpPr>
          <p:cNvPr id="3" name="内容占位符 2"/>
          <p:cNvSpPr>
            <a:spLocks noGrp="1"/>
          </p:cNvSpPr>
          <p:nvPr>
            <p:ph idx="1"/>
          </p:nvPr>
        </p:nvSpPr>
        <p:spPr/>
        <p:txBody>
          <a:bodyPr/>
          <a:lstStyle/>
          <a:p>
            <a:r>
              <a:rPr lang="zh-CN" altLang="en-US" sz="2800" dirty="0"/>
              <a:t>把三维观察者位置与三维对象结合在一起确定二维图像的构成</a:t>
            </a:r>
            <a:endParaRPr lang="en-US" altLang="zh-CN" sz="2800" dirty="0"/>
          </a:p>
          <a:p>
            <a:pPr lvl="1"/>
            <a:r>
              <a:rPr lang="zh-CN" altLang="en-US" sz="2400" dirty="0"/>
              <a:t>透视投影：所有投影线交于投影中心</a:t>
            </a:r>
            <a:endParaRPr lang="en-US" altLang="zh-CN" sz="2400" dirty="0"/>
          </a:p>
          <a:p>
            <a:pPr lvl="1"/>
            <a:r>
              <a:rPr lang="zh-CN" altLang="en-US" sz="2400" dirty="0"/>
              <a:t>平行投影：投影线平行，投影中心在无穷远，用投影方向表示</a:t>
            </a:r>
            <a:endParaRPr lang="en-US" altLang="zh-CN" sz="2400" dirty="0"/>
          </a:p>
          <a:p>
            <a:pPr lvl="1"/>
            <a:endParaRPr lang="zh-CN" altLang="en-US" sz="2400" dirty="0"/>
          </a:p>
          <a:p>
            <a:r>
              <a:rPr lang="zh-CN" altLang="en-US" sz="2800" dirty="0"/>
              <a:t>在顶点处理步中，对各个顶点的处理是相互独立的</a:t>
            </a: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762000" y="5457825"/>
            <a:ext cx="7467600" cy="790575"/>
          </a:xfrm>
          <a:prstGeom prst="rect">
            <a:avLst/>
          </a:prstGeom>
        </p:spPr>
      </p:pic>
      <p:sp>
        <p:nvSpPr>
          <p:cNvPr id="6" name="椭圆 5"/>
          <p:cNvSpPr/>
          <p:nvPr/>
        </p:nvSpPr>
        <p:spPr bwMode="auto">
          <a:xfrm>
            <a:off x="1676400" y="5457825"/>
            <a:ext cx="1295400" cy="785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图元装配</a:t>
            </a:r>
            <a:br>
              <a:rPr lang="en-US" altLang="zh-CN" dirty="0"/>
            </a:br>
            <a:r>
              <a:rPr lang="zh-CN" altLang="en-US" dirty="0"/>
              <a:t>（</a:t>
            </a:r>
            <a:r>
              <a:rPr lang="en-US" altLang="zh-CN" dirty="0"/>
              <a:t>primitive assemble</a:t>
            </a:r>
            <a:r>
              <a:rPr lang="zh-CN" altLang="en-US" dirty="0"/>
              <a:t>）</a:t>
            </a:r>
            <a:endParaRPr lang="en-US" dirty="0"/>
          </a:p>
        </p:txBody>
      </p:sp>
      <p:sp>
        <p:nvSpPr>
          <p:cNvPr id="3" name="内容占位符 2"/>
          <p:cNvSpPr>
            <a:spLocks noGrp="1"/>
          </p:cNvSpPr>
          <p:nvPr>
            <p:ph idx="1"/>
          </p:nvPr>
        </p:nvSpPr>
        <p:spPr/>
        <p:txBody>
          <a:bodyPr/>
          <a:lstStyle/>
          <a:p>
            <a:r>
              <a:rPr lang="zh-CN" altLang="en-US" dirty="0"/>
              <a:t>在进行裁剪和光栅化处理之前，顶点必须组装成几何对象</a:t>
            </a:r>
            <a:endParaRPr lang="en-US" altLang="zh-CN" dirty="0"/>
          </a:p>
          <a:p>
            <a:pPr lvl="1"/>
            <a:r>
              <a:rPr lang="zh-CN" altLang="en-US" dirty="0"/>
              <a:t>线段</a:t>
            </a:r>
            <a:endParaRPr lang="en-US" altLang="zh-CN" dirty="0"/>
          </a:p>
          <a:p>
            <a:pPr lvl="1"/>
            <a:r>
              <a:rPr lang="zh-CN" altLang="en-US" dirty="0"/>
              <a:t>多边形</a:t>
            </a:r>
            <a:endParaRPr lang="en-US" altLang="zh-CN" dirty="0"/>
          </a:p>
          <a:p>
            <a:pPr lvl="1"/>
            <a:r>
              <a:rPr lang="zh-CN" altLang="en-US" dirty="0"/>
              <a:t>曲线和曲面</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灯片编号占位符 3"/>
          <p:cNvSpPr txBox="1"/>
          <p:nvPr/>
        </p:nvSpPr>
        <p:spPr bwMode="auto">
          <a:xfrm>
            <a:off x="8077200" y="6324600"/>
            <a:ext cx="381000" cy="381000"/>
          </a:xfrm>
          <a:prstGeom prst="rect">
            <a:avLst/>
          </a:prstGeom>
          <a:noFill/>
          <a:ln w="9525">
            <a:noFill/>
            <a:miter lim="800000"/>
          </a:ln>
          <a:effectLst/>
        </p:spPr>
        <p:txBody>
          <a:bodyPr vert="horz" wrap="none" lIns="92075" tIns="46038" rIns="92075" bIns="46038" numCol="1" anchor="ctr" anchorCtr="0" compatLnSpc="1"/>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lvl="1" algn="r" rtl="0" eaLnBrk="0" fontAlgn="base" hangingPunct="0">
              <a:spcBef>
                <a:spcPct val="0"/>
              </a:spcBef>
              <a:spcAft>
                <a:spcPct val="0"/>
              </a:spcAft>
              <a:defRPr sz="1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lvl="1"/>
            <a:fld id="{79680411-0B18-4379-B88B-87C8A6F30E05}" type="slidenum">
              <a:rPr lang="es-ES" smtClean="0"/>
            </a:fld>
            <a:endParaRPr lang="es-ES"/>
          </a:p>
        </p:txBody>
      </p:sp>
      <p:pic>
        <p:nvPicPr>
          <p:cNvPr id="6" name="图片 5"/>
          <p:cNvPicPr>
            <a:picLocks noChangeAspect="1"/>
          </p:cNvPicPr>
          <p:nvPr/>
        </p:nvPicPr>
        <p:blipFill>
          <a:blip r:embed="rId1"/>
          <a:stretch>
            <a:fillRect/>
          </a:stretch>
        </p:blipFill>
        <p:spPr>
          <a:xfrm>
            <a:off x="914400" y="4800600"/>
            <a:ext cx="7467600" cy="790575"/>
          </a:xfrm>
          <a:prstGeom prst="rect">
            <a:avLst/>
          </a:prstGeom>
        </p:spPr>
      </p:pic>
      <p:sp>
        <p:nvSpPr>
          <p:cNvPr id="7" name="椭圆 6"/>
          <p:cNvSpPr/>
          <p:nvPr/>
        </p:nvSpPr>
        <p:spPr bwMode="auto">
          <a:xfrm>
            <a:off x="3352800" y="4800600"/>
            <a:ext cx="1295400" cy="785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裁剪（</a:t>
            </a:r>
            <a:r>
              <a:rPr lang="en-US" altLang="zh-CN" dirty="0"/>
              <a:t>Clipping</a:t>
            </a:r>
            <a:r>
              <a:rPr lang="zh-CN" altLang="en-US" dirty="0"/>
              <a:t>）</a:t>
            </a:r>
            <a:endParaRPr lang="en-US" dirty="0"/>
          </a:p>
        </p:txBody>
      </p:sp>
      <p:sp>
        <p:nvSpPr>
          <p:cNvPr id="3" name="内容占位符 2"/>
          <p:cNvSpPr>
            <a:spLocks noGrp="1"/>
          </p:cNvSpPr>
          <p:nvPr>
            <p:ph idx="1"/>
          </p:nvPr>
        </p:nvSpPr>
        <p:spPr/>
        <p:txBody>
          <a:bodyPr/>
          <a:lstStyle/>
          <a:p>
            <a:r>
              <a:rPr lang="zh-CN" altLang="en-US" dirty="0"/>
              <a:t>真正的照相机不能“看到”整个世界，图形学中的虚拟照相机也只能看到世界的一部分</a:t>
            </a:r>
            <a:endParaRPr lang="en-US" altLang="zh-CN" dirty="0"/>
          </a:p>
          <a:p>
            <a:pPr lvl="1"/>
            <a:r>
              <a:rPr lang="zh-CN" altLang="en-US" dirty="0"/>
              <a:t>不在视景体中的对象要从场景中裁剪掉</a:t>
            </a:r>
            <a:endParaRPr lang="en-US" altLang="zh-CN" dirty="0"/>
          </a:p>
          <a:p>
            <a:r>
              <a:rPr lang="zh-CN" altLang="en-US" dirty="0"/>
              <a:t>裁剪必须针对逐个图元进行</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747713" y="4078512"/>
            <a:ext cx="7519987" cy="2649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光栅化（</a:t>
            </a:r>
            <a:r>
              <a:rPr lang="en-US" altLang="zh-CN" dirty="0"/>
              <a:t>Rasterization</a:t>
            </a:r>
            <a:r>
              <a:rPr lang="zh-CN" altLang="en-US" dirty="0"/>
              <a:t>）</a:t>
            </a:r>
            <a:endParaRPr lang="en-US" dirty="0"/>
          </a:p>
        </p:txBody>
      </p:sp>
      <p:sp>
        <p:nvSpPr>
          <p:cNvPr id="3" name="内容占位符 2"/>
          <p:cNvSpPr>
            <a:spLocks noGrp="1"/>
          </p:cNvSpPr>
          <p:nvPr>
            <p:ph idx="1"/>
          </p:nvPr>
        </p:nvSpPr>
        <p:spPr/>
        <p:txBody>
          <a:bodyPr/>
          <a:lstStyle/>
          <a:p>
            <a:r>
              <a:rPr lang="zh-CN" altLang="en-US" sz="2400" dirty="0"/>
              <a:t>如果一个对象不被裁掉，那么在帧缓冲区中相应的像素就必须被赋予颜色</a:t>
            </a:r>
            <a:endParaRPr lang="zh-CN" altLang="en-US" sz="2400" dirty="0"/>
          </a:p>
          <a:p>
            <a:r>
              <a:rPr lang="zh-CN" altLang="en-US" sz="2400" dirty="0"/>
              <a:t>光栅化程序为每个图元生成一组片段</a:t>
            </a:r>
            <a:endParaRPr lang="zh-CN" altLang="en-US" sz="2400" dirty="0"/>
          </a:p>
          <a:p>
            <a:r>
              <a:rPr lang="zh-CN" altLang="en-US" sz="2400" dirty="0"/>
              <a:t>片段是“潜在的像素”</a:t>
            </a:r>
            <a:endParaRPr lang="en-US" altLang="zh-CN" sz="2400" dirty="0"/>
          </a:p>
          <a:p>
            <a:pPr lvl="1"/>
            <a:r>
              <a:rPr lang="zh-CN" altLang="en-US" sz="2000" dirty="0"/>
              <a:t>在帧缓冲区中有一个位置</a:t>
            </a:r>
            <a:endParaRPr lang="en-US" altLang="zh-CN" sz="2000" dirty="0"/>
          </a:p>
          <a:p>
            <a:pPr lvl="1"/>
            <a:r>
              <a:rPr lang="zh-CN" altLang="en-US" sz="2000" dirty="0"/>
              <a:t>具有颜色和深度属性</a:t>
            </a:r>
            <a:endParaRPr lang="zh-CN" altLang="en-US" sz="2000" dirty="0"/>
          </a:p>
          <a:p>
            <a:r>
              <a:rPr lang="zh-CN" altLang="en-US" sz="2400" dirty="0"/>
              <a:t>光栅化程序在对象上对顶点的属性进行插值得到片段的属性</a:t>
            </a: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6" name="灯片编号占位符 3"/>
          <p:cNvSpPr txBox="1"/>
          <p:nvPr/>
        </p:nvSpPr>
        <p:spPr bwMode="auto">
          <a:xfrm>
            <a:off x="7924800" y="6705600"/>
            <a:ext cx="381000" cy="381000"/>
          </a:xfrm>
          <a:prstGeom prst="rect">
            <a:avLst/>
          </a:prstGeom>
          <a:noFill/>
          <a:ln w="9525">
            <a:noFill/>
            <a:miter lim="800000"/>
          </a:ln>
          <a:effectLst/>
        </p:spPr>
        <p:txBody>
          <a:bodyPr vert="horz" wrap="none" lIns="92075" tIns="46038" rIns="92075" bIns="46038" numCol="1" anchor="ctr" anchorCtr="0" compatLnSpc="1"/>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lvl="1" algn="r" rtl="0" eaLnBrk="0" fontAlgn="base" hangingPunct="0">
              <a:spcBef>
                <a:spcPct val="0"/>
              </a:spcBef>
              <a:spcAft>
                <a:spcPct val="0"/>
              </a:spcAft>
              <a:defRPr sz="1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lvl="1"/>
            <a:fld id="{79680411-0B18-4379-B88B-87C8A6F30E05}" type="slidenum">
              <a:rPr lang="es-ES" smtClean="0"/>
            </a:fld>
            <a:endParaRPr lang="es-ES"/>
          </a:p>
        </p:txBody>
      </p:sp>
      <p:sp>
        <p:nvSpPr>
          <p:cNvPr id="7" name="灯片编号占位符 3"/>
          <p:cNvSpPr txBox="1"/>
          <p:nvPr/>
        </p:nvSpPr>
        <p:spPr bwMode="auto">
          <a:xfrm>
            <a:off x="7924800" y="6705600"/>
            <a:ext cx="381000" cy="381000"/>
          </a:xfrm>
          <a:prstGeom prst="rect">
            <a:avLst/>
          </a:prstGeom>
          <a:noFill/>
          <a:ln w="9525">
            <a:noFill/>
            <a:miter lim="800000"/>
          </a:ln>
          <a:effectLst/>
        </p:spPr>
        <p:txBody>
          <a:bodyPr vert="horz" wrap="none" lIns="92075" tIns="46038" rIns="92075" bIns="46038" numCol="1" anchor="ctr" anchorCtr="0" compatLnSpc="1"/>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lvl="1" algn="r" rtl="0" eaLnBrk="0" fontAlgn="base" hangingPunct="0">
              <a:spcBef>
                <a:spcPct val="0"/>
              </a:spcBef>
              <a:spcAft>
                <a:spcPct val="0"/>
              </a:spcAft>
              <a:defRPr sz="1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lvl="1"/>
            <a:fld id="{79680411-0B18-4379-B88B-87C8A6F30E05}" type="slidenum">
              <a:rPr lang="es-ES" smtClean="0"/>
            </a:fld>
            <a:endParaRPr lang="es-ES"/>
          </a:p>
        </p:txBody>
      </p:sp>
      <p:pic>
        <p:nvPicPr>
          <p:cNvPr id="8" name="图片 7"/>
          <p:cNvPicPr>
            <a:picLocks noChangeAspect="1"/>
          </p:cNvPicPr>
          <p:nvPr/>
        </p:nvPicPr>
        <p:blipFill>
          <a:blip r:embed="rId1"/>
          <a:stretch>
            <a:fillRect/>
          </a:stretch>
        </p:blipFill>
        <p:spPr>
          <a:xfrm>
            <a:off x="762000" y="5181600"/>
            <a:ext cx="7467600" cy="790575"/>
          </a:xfrm>
          <a:prstGeom prst="rect">
            <a:avLst/>
          </a:prstGeom>
        </p:spPr>
      </p:pic>
      <p:sp>
        <p:nvSpPr>
          <p:cNvPr id="9" name="椭圆 8"/>
          <p:cNvSpPr/>
          <p:nvPr/>
        </p:nvSpPr>
        <p:spPr bwMode="auto">
          <a:xfrm>
            <a:off x="4800600" y="5181600"/>
            <a:ext cx="1295400" cy="785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片段处理</a:t>
            </a:r>
            <a:r>
              <a:rPr lang="en-US" altLang="zh-CN" dirty="0"/>
              <a:t>(Fragment Processing)</a:t>
            </a:r>
            <a:endParaRPr lang="en-US" dirty="0"/>
          </a:p>
        </p:txBody>
      </p:sp>
      <p:sp>
        <p:nvSpPr>
          <p:cNvPr id="3" name="内容占位符 2"/>
          <p:cNvSpPr>
            <a:spLocks noGrp="1"/>
          </p:cNvSpPr>
          <p:nvPr>
            <p:ph idx="1"/>
          </p:nvPr>
        </p:nvSpPr>
        <p:spPr/>
        <p:txBody>
          <a:bodyPr/>
          <a:lstStyle/>
          <a:p>
            <a:r>
              <a:rPr lang="zh-CN" altLang="en-US" sz="2800" dirty="0"/>
              <a:t>对片段进行处理，以确定帧缓冲区中相应像素的颜色</a:t>
            </a:r>
            <a:endParaRPr lang="zh-CN" altLang="en-US" sz="2800" dirty="0"/>
          </a:p>
          <a:p>
            <a:r>
              <a:rPr lang="zh-CN" altLang="en-US" sz="2800" dirty="0"/>
              <a:t>颜色可以由纹理映射确定，也可以由顶点颜色插值得到</a:t>
            </a:r>
            <a:endParaRPr lang="zh-CN" altLang="en-US" sz="2800" dirty="0"/>
          </a:p>
          <a:p>
            <a:r>
              <a:rPr lang="zh-CN" altLang="en-US" sz="2800" dirty="0"/>
              <a:t>片段可能被离照相机更近的其它片段挡住</a:t>
            </a:r>
            <a:r>
              <a:rPr lang="en-US" altLang="zh-CN" sz="2800" dirty="0"/>
              <a:t> </a:t>
            </a:r>
            <a:endParaRPr lang="en-US" altLang="zh-CN" sz="2800" dirty="0"/>
          </a:p>
          <a:p>
            <a:pPr lvl="1"/>
            <a:r>
              <a:rPr lang="zh-CN" altLang="en-US" sz="2400" dirty="0"/>
              <a:t>隐藏面消除</a:t>
            </a: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8" name="灯片编号占位符 3"/>
          <p:cNvSpPr txBox="1"/>
          <p:nvPr/>
        </p:nvSpPr>
        <p:spPr bwMode="auto">
          <a:xfrm>
            <a:off x="8077200" y="6324600"/>
            <a:ext cx="381000" cy="381000"/>
          </a:xfrm>
          <a:prstGeom prst="rect">
            <a:avLst/>
          </a:prstGeom>
          <a:noFill/>
          <a:ln w="9525">
            <a:noFill/>
            <a:miter lim="800000"/>
          </a:ln>
          <a:effectLst/>
        </p:spPr>
        <p:txBody>
          <a:bodyPr vert="horz" wrap="none" lIns="92075" tIns="46038" rIns="92075" bIns="46038" numCol="1" anchor="ctr" anchorCtr="0" compatLnSpc="1"/>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lvl="1" algn="r" rtl="0" eaLnBrk="0" fontAlgn="base" hangingPunct="0">
              <a:spcBef>
                <a:spcPct val="0"/>
              </a:spcBef>
              <a:spcAft>
                <a:spcPct val="0"/>
              </a:spcAft>
              <a:defRPr sz="10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a:lstStyle>
          <a:p>
            <a:pPr lvl="1"/>
            <a:fld id="{79680411-0B18-4379-B88B-87C8A6F30E05}" type="slidenum">
              <a:rPr lang="es-ES" smtClean="0"/>
            </a:fld>
            <a:endParaRPr lang="es-ES"/>
          </a:p>
        </p:txBody>
      </p:sp>
      <p:pic>
        <p:nvPicPr>
          <p:cNvPr id="9" name="图片 8"/>
          <p:cNvPicPr>
            <a:picLocks noChangeAspect="1"/>
          </p:cNvPicPr>
          <p:nvPr/>
        </p:nvPicPr>
        <p:blipFill>
          <a:blip r:embed="rId1"/>
          <a:stretch>
            <a:fillRect/>
          </a:stretch>
        </p:blipFill>
        <p:spPr>
          <a:xfrm>
            <a:off x="762000" y="5181600"/>
            <a:ext cx="7467600" cy="790575"/>
          </a:xfrm>
          <a:prstGeom prst="rect">
            <a:avLst/>
          </a:prstGeom>
        </p:spPr>
      </p:pic>
      <p:sp>
        <p:nvSpPr>
          <p:cNvPr id="10" name="椭圆 9"/>
          <p:cNvSpPr/>
          <p:nvPr/>
        </p:nvSpPr>
        <p:spPr bwMode="auto">
          <a:xfrm>
            <a:off x="6172200" y="5181600"/>
            <a:ext cx="1295400" cy="785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固定功能流水线</a:t>
            </a:r>
            <a:r>
              <a:rPr lang="en-US" altLang="zh-CN" dirty="0"/>
              <a:t>(fixed function pipeline)</a:t>
            </a:r>
            <a:endParaRPr lang="en-US" dirty="0"/>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95287" y="1590675"/>
            <a:ext cx="8353425" cy="4695825"/>
          </a:xfrm>
          <a:prstGeom prst="rect">
            <a:avLst/>
          </a:prstGeom>
        </p:spPr>
      </p:pic>
      <p:sp>
        <p:nvSpPr>
          <p:cNvPr id="6" name="文本框 5"/>
          <p:cNvSpPr txBox="1"/>
          <p:nvPr/>
        </p:nvSpPr>
        <p:spPr>
          <a:xfrm>
            <a:off x="6221690" y="5562600"/>
            <a:ext cx="2236510" cy="400110"/>
          </a:xfrm>
          <a:prstGeom prst="rect">
            <a:avLst/>
          </a:prstGeom>
          <a:noFill/>
        </p:spPr>
        <p:txBody>
          <a:bodyPr wrap="none" rtlCol="0">
            <a:spAutoFit/>
          </a:bodyPr>
          <a:lstStyle/>
          <a:p>
            <a:r>
              <a:rPr lang="zh-CN" altLang="en-US" sz="2000" dirty="0">
                <a:latin typeface="Arial" panose="020B0604020202020204" pitchFamily="34" charset="0"/>
                <a:ea typeface="宋体" panose="02010600030101010101" pitchFamily="2" charset="-122"/>
                <a:cs typeface="Microsoft Sans Serif" panose="020B0604020202020204" pitchFamily="34" charset="0"/>
              </a:rPr>
              <a:t>注意两条主要路径</a:t>
            </a:r>
            <a:endParaRPr lang="en-US" sz="2000" dirty="0">
              <a:latin typeface="Arial" panose="020B0604020202020204" pitchFamily="34" charset="0"/>
              <a:ea typeface="宋体" panose="02010600030101010101" pitchFamily="2" charset="-122"/>
              <a:cs typeface="Microsoft Sans Serif"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可编程流水线</a:t>
            </a:r>
            <a:br>
              <a:rPr lang="en-US" altLang="zh-CN" dirty="0"/>
            </a:br>
            <a:r>
              <a:rPr lang="zh-CN" altLang="en-US" dirty="0"/>
              <a:t>（</a:t>
            </a:r>
            <a:r>
              <a:rPr lang="en-US" altLang="zh-CN" dirty="0"/>
              <a:t>Programmable Pipeline)</a:t>
            </a:r>
            <a:endParaRPr lang="en-US" dirty="0"/>
          </a:p>
        </p:txBody>
      </p:sp>
      <p:sp>
        <p:nvSpPr>
          <p:cNvPr id="3" name="内容占位符 2"/>
          <p:cNvSpPr>
            <a:spLocks noGrp="1"/>
          </p:cNvSpPr>
          <p:nvPr>
            <p:ph idx="1"/>
          </p:nvPr>
        </p:nvSpPr>
        <p:spPr/>
        <p:txBody>
          <a:bodyPr/>
          <a:lstStyle/>
          <a:p>
            <a:endParaRPr lang="en-US"/>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38137" y="1766887"/>
            <a:ext cx="8467725" cy="4238625"/>
          </a:xfrm>
          <a:prstGeom prst="rect">
            <a:avLst/>
          </a:prstGeom>
        </p:spPr>
      </p:pic>
      <p:sp>
        <p:nvSpPr>
          <p:cNvPr id="6" name="文本框 5"/>
          <p:cNvSpPr txBox="1"/>
          <p:nvPr/>
        </p:nvSpPr>
        <p:spPr>
          <a:xfrm>
            <a:off x="6180802" y="5681602"/>
            <a:ext cx="2236510" cy="400110"/>
          </a:xfrm>
          <a:prstGeom prst="rect">
            <a:avLst/>
          </a:prstGeom>
          <a:noFill/>
        </p:spPr>
        <p:txBody>
          <a:bodyPr wrap="none" rtlCol="0">
            <a:spAutoFit/>
          </a:bodyPr>
          <a:lstStyle/>
          <a:p>
            <a:r>
              <a:rPr lang="zh-CN" altLang="en-US" sz="2000" dirty="0">
                <a:latin typeface="Arial" panose="020B0604020202020204" pitchFamily="34" charset="0"/>
                <a:ea typeface="宋体" panose="02010600030101010101" pitchFamily="2" charset="-122"/>
                <a:cs typeface="Microsoft Sans Serif" panose="020B0604020202020204" pitchFamily="34" charset="0"/>
              </a:rPr>
              <a:t>注意两条主要路径</a:t>
            </a:r>
            <a:endParaRPr lang="en-US" sz="2000" dirty="0">
              <a:latin typeface="Arial" panose="020B0604020202020204" pitchFamily="34" charset="0"/>
              <a:ea typeface="宋体" panose="02010600030101010101" pitchFamily="2" charset="-122"/>
              <a:cs typeface="Microsoft Sans Serif"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图形学小知识</a:t>
            </a:r>
            <a:endParaRPr lang="en-US" dirty="0"/>
          </a:p>
        </p:txBody>
      </p:sp>
      <p:sp>
        <p:nvSpPr>
          <p:cNvPr id="3" name="内容占位符 2"/>
          <p:cNvSpPr>
            <a:spLocks noGrp="1"/>
          </p:cNvSpPr>
          <p:nvPr>
            <p:ph idx="1"/>
          </p:nvPr>
        </p:nvSpPr>
        <p:spPr/>
        <p:txBody>
          <a:bodyPr/>
          <a:lstStyle/>
          <a:p>
            <a:r>
              <a:rPr lang="en-US" dirty="0"/>
              <a:t>3</a:t>
            </a:r>
            <a:r>
              <a:rPr lang="en-US" altLang="zh-CN" dirty="0"/>
              <a:t>D</a:t>
            </a:r>
            <a:r>
              <a:rPr lang="zh-CN" altLang="en-US" dirty="0"/>
              <a:t>电影的原理？</a:t>
            </a:r>
            <a:endParaRPr lang="en-US" altLang="zh-CN" dirty="0"/>
          </a:p>
          <a:p>
            <a:r>
              <a:rPr lang="zh-CN" altLang="en-US" dirty="0"/>
              <a:t>双目视觉！</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16544" y="3048000"/>
            <a:ext cx="4042766" cy="2514600"/>
          </a:xfrm>
          <a:prstGeom prst="rect">
            <a:avLst/>
          </a:prstGeom>
        </p:spPr>
      </p:pic>
      <p:pic>
        <p:nvPicPr>
          <p:cNvPr id="6" name="图片 5"/>
          <p:cNvPicPr>
            <a:picLocks noChangeAspect="1"/>
          </p:cNvPicPr>
          <p:nvPr/>
        </p:nvPicPr>
        <p:blipFill>
          <a:blip r:embed="rId2"/>
          <a:stretch>
            <a:fillRect/>
          </a:stretch>
        </p:blipFill>
        <p:spPr>
          <a:xfrm>
            <a:off x="4495800" y="3048000"/>
            <a:ext cx="4142767" cy="2507087"/>
          </a:xfrm>
          <a:prstGeom prst="rect">
            <a:avLst/>
          </a:prstGeom>
        </p:spPr>
      </p:pic>
      <p:sp>
        <p:nvSpPr>
          <p:cNvPr id="7" name="文本框 6"/>
          <p:cNvSpPr txBox="1"/>
          <p:nvPr/>
        </p:nvSpPr>
        <p:spPr>
          <a:xfrm>
            <a:off x="5363167" y="5594003"/>
            <a:ext cx="2408032" cy="461665"/>
          </a:xfrm>
          <a:prstGeom prst="rect">
            <a:avLst/>
          </a:prstGeom>
          <a:noFill/>
        </p:spPr>
        <p:txBody>
          <a:bodyPr wrap="none" rtlCol="0">
            <a:spAutoFit/>
          </a:bodyPr>
          <a:lstStyle/>
          <a:p>
            <a:r>
              <a:rPr lang="zh-CN" altLang="en-US" dirty="0">
                <a:latin typeface="+mj-lt"/>
                <a:ea typeface="+mj-ea"/>
              </a:rPr>
              <a:t>佩戴</a:t>
            </a:r>
            <a:r>
              <a:rPr lang="en-US" altLang="zh-CN" dirty="0">
                <a:latin typeface="+mj-lt"/>
                <a:ea typeface="+mj-ea"/>
              </a:rPr>
              <a:t>3D</a:t>
            </a:r>
            <a:r>
              <a:rPr lang="zh-CN" altLang="en-US" dirty="0">
                <a:latin typeface="+mj-lt"/>
                <a:ea typeface="+mj-ea"/>
              </a:rPr>
              <a:t>眼镜观影</a:t>
            </a:r>
            <a:endParaRPr lang="en-US" dirty="0">
              <a:latin typeface="+mj-lt"/>
              <a:ea typeface="+mj-ea"/>
            </a:endParaRPr>
          </a:p>
        </p:txBody>
      </p:sp>
      <p:sp>
        <p:nvSpPr>
          <p:cNvPr id="8" name="文本框 7"/>
          <p:cNvSpPr txBox="1"/>
          <p:nvPr/>
        </p:nvSpPr>
        <p:spPr>
          <a:xfrm>
            <a:off x="926134" y="5594003"/>
            <a:ext cx="3023585" cy="461665"/>
          </a:xfrm>
          <a:prstGeom prst="rect">
            <a:avLst/>
          </a:prstGeom>
          <a:noFill/>
        </p:spPr>
        <p:txBody>
          <a:bodyPr wrap="none" rtlCol="0">
            <a:spAutoFit/>
          </a:bodyPr>
          <a:lstStyle/>
          <a:p>
            <a:r>
              <a:rPr lang="zh-CN" altLang="en-US" dirty="0">
                <a:latin typeface="+mj-lt"/>
                <a:ea typeface="+mj-ea"/>
              </a:rPr>
              <a:t>不戴</a:t>
            </a:r>
            <a:r>
              <a:rPr lang="en-US" altLang="zh-CN" dirty="0">
                <a:latin typeface="+mj-lt"/>
                <a:ea typeface="+mj-ea"/>
              </a:rPr>
              <a:t>3D</a:t>
            </a:r>
            <a:r>
              <a:rPr lang="zh-CN" altLang="en-US" dirty="0">
                <a:latin typeface="+mj-lt"/>
                <a:ea typeface="+mj-ea"/>
              </a:rPr>
              <a:t>眼镜直接观看</a:t>
            </a:r>
            <a:endParaRPr lang="en-US" dirty="0">
              <a:latin typeface="+mj-lt"/>
              <a:ea typeface="+mj-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304" y="966452"/>
            <a:ext cx="2321263" cy="1880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编程接口</a:t>
            </a:r>
            <a:br>
              <a:rPr lang="en-US" altLang="zh-CN" sz="2800" dirty="0"/>
            </a:br>
            <a:r>
              <a:rPr lang="zh-CN" altLang="en-US" sz="2800" dirty="0"/>
              <a:t>（</a:t>
            </a:r>
            <a:r>
              <a:rPr lang="en-US" altLang="zh-CN" sz="2800" dirty="0"/>
              <a:t>Application Programming Interface, API)</a:t>
            </a:r>
            <a:endParaRPr lang="en-US" sz="2800" dirty="0"/>
          </a:p>
        </p:txBody>
      </p:sp>
      <p:sp>
        <p:nvSpPr>
          <p:cNvPr id="3" name="内容占位符 2"/>
          <p:cNvSpPr>
            <a:spLocks noGrp="1"/>
          </p:cNvSpPr>
          <p:nvPr>
            <p:ph idx="1"/>
          </p:nvPr>
        </p:nvSpPr>
        <p:spPr/>
        <p:txBody>
          <a:bodyPr/>
          <a:lstStyle/>
          <a:p>
            <a:r>
              <a:rPr lang="zh-CN" altLang="en-US" dirty="0"/>
              <a:t>应用程序设计人员是通过软件接口接触图形系统，这个接口就是应用编程接口</a:t>
            </a:r>
            <a:r>
              <a:rPr lang="en-US" altLang="zh-CN" dirty="0"/>
              <a:t>(API)</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6" name="图片 5"/>
          <p:cNvPicPr>
            <a:picLocks noChangeAspect="1"/>
          </p:cNvPicPr>
          <p:nvPr/>
        </p:nvPicPr>
        <p:blipFill>
          <a:blip r:embed="rId1"/>
          <a:stretch>
            <a:fillRect/>
          </a:stretch>
        </p:blipFill>
        <p:spPr>
          <a:xfrm>
            <a:off x="685800" y="2895600"/>
            <a:ext cx="7658100" cy="3133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a:t>
            </a:r>
            <a:r>
              <a:rPr lang="en-US" dirty="0"/>
              <a:t>API</a:t>
            </a:r>
            <a:r>
              <a:rPr lang="zh-CN" altLang="en-US" dirty="0"/>
              <a:t>的构成</a:t>
            </a:r>
            <a:endParaRPr lang="en-US" dirty="0"/>
          </a:p>
        </p:txBody>
      </p:sp>
      <p:sp>
        <p:nvSpPr>
          <p:cNvPr id="3" name="内容占位符 2"/>
          <p:cNvSpPr>
            <a:spLocks noGrp="1"/>
          </p:cNvSpPr>
          <p:nvPr>
            <p:ph idx="1"/>
          </p:nvPr>
        </p:nvSpPr>
        <p:spPr/>
        <p:txBody>
          <a:bodyPr/>
          <a:lstStyle/>
          <a:p>
            <a:r>
              <a:rPr lang="zh-CN" altLang="en-US" dirty="0"/>
              <a:t>函数：定义生成一幅图像所需要的内容</a:t>
            </a:r>
            <a:endParaRPr lang="en-US" altLang="zh-CN" dirty="0"/>
          </a:p>
          <a:p>
            <a:pPr lvl="1"/>
            <a:r>
              <a:rPr lang="zh-CN" altLang="en-US" dirty="0"/>
              <a:t>对象</a:t>
            </a:r>
            <a:endParaRPr lang="en-US" altLang="zh-CN" dirty="0"/>
          </a:p>
          <a:p>
            <a:pPr lvl="1"/>
            <a:r>
              <a:rPr lang="zh-CN" altLang="en-US" dirty="0"/>
              <a:t>观察者</a:t>
            </a:r>
            <a:endParaRPr lang="en-US" altLang="zh-CN" dirty="0"/>
          </a:p>
          <a:p>
            <a:pPr lvl="1"/>
            <a:r>
              <a:rPr lang="zh-CN" altLang="en-US" dirty="0"/>
              <a:t>光源</a:t>
            </a:r>
            <a:endParaRPr lang="en-US" altLang="zh-CN" dirty="0"/>
          </a:p>
          <a:p>
            <a:pPr lvl="1"/>
            <a:r>
              <a:rPr lang="zh-CN" altLang="en-US" dirty="0"/>
              <a:t>材料属性</a:t>
            </a:r>
            <a:endParaRPr lang="en-US" altLang="zh-CN" dirty="0"/>
          </a:p>
          <a:p>
            <a:pPr lvl="1"/>
            <a:endParaRPr lang="zh-CN" altLang="en-US" dirty="0"/>
          </a:p>
          <a:p>
            <a:r>
              <a:rPr lang="zh-CN" altLang="en-US" dirty="0"/>
              <a:t>其它信息</a:t>
            </a:r>
            <a:endParaRPr lang="en-US" altLang="zh-CN" dirty="0"/>
          </a:p>
          <a:p>
            <a:pPr lvl="1"/>
            <a:r>
              <a:rPr lang="zh-CN" altLang="en-US" dirty="0"/>
              <a:t>从鼠标和键盘等设备获取输入系统的能力</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对象的定义</a:t>
            </a:r>
            <a:endParaRPr lang="en-US" dirty="0"/>
          </a:p>
        </p:txBody>
      </p:sp>
      <p:sp>
        <p:nvSpPr>
          <p:cNvPr id="3" name="内容占位符 2"/>
          <p:cNvSpPr>
            <a:spLocks noGrp="1"/>
          </p:cNvSpPr>
          <p:nvPr>
            <p:ph idx="1"/>
          </p:nvPr>
        </p:nvSpPr>
        <p:spPr/>
        <p:txBody>
          <a:bodyPr/>
          <a:lstStyle/>
          <a:p>
            <a:r>
              <a:rPr lang="zh-CN" altLang="en-US" sz="2800" dirty="0"/>
              <a:t>绝大多数</a:t>
            </a:r>
            <a:r>
              <a:rPr lang="en-US" altLang="zh-CN" sz="2800" dirty="0"/>
              <a:t>API</a:t>
            </a:r>
            <a:r>
              <a:rPr lang="zh-CN" altLang="en-US" sz="2800" dirty="0"/>
              <a:t>支持有限的基本几何对象，例如：</a:t>
            </a:r>
            <a:endParaRPr lang="en-US" altLang="zh-CN" sz="2800" dirty="0"/>
          </a:p>
          <a:p>
            <a:pPr lvl="1"/>
            <a:r>
              <a:rPr lang="zh-CN" altLang="en-US" sz="2400" dirty="0"/>
              <a:t>点 </a:t>
            </a:r>
            <a:r>
              <a:rPr lang="en-US" altLang="zh-CN" sz="2400" dirty="0"/>
              <a:t>points</a:t>
            </a:r>
            <a:r>
              <a:rPr lang="zh-CN" altLang="en-US" sz="2400" dirty="0"/>
              <a:t>（零维对象）</a:t>
            </a:r>
            <a:endParaRPr lang="en-US" altLang="zh-CN" sz="2400" dirty="0"/>
          </a:p>
          <a:p>
            <a:pPr lvl="1"/>
            <a:r>
              <a:rPr lang="zh-CN" altLang="en-US" sz="2400" dirty="0"/>
              <a:t>线段 </a:t>
            </a:r>
            <a:r>
              <a:rPr lang="en-US" altLang="zh-CN" sz="2400" dirty="0"/>
              <a:t>line segments</a:t>
            </a:r>
            <a:r>
              <a:rPr lang="zh-CN" altLang="en-US" sz="2400" dirty="0"/>
              <a:t>（一维对象）</a:t>
            </a:r>
            <a:endParaRPr lang="en-US" altLang="zh-CN" sz="2400" dirty="0"/>
          </a:p>
          <a:p>
            <a:pPr lvl="1"/>
            <a:r>
              <a:rPr lang="zh-CN" altLang="en-US" sz="2400" dirty="0"/>
              <a:t>多边形 </a:t>
            </a:r>
            <a:r>
              <a:rPr lang="en-US" altLang="zh-CN" sz="2400" dirty="0"/>
              <a:t>polygons</a:t>
            </a:r>
            <a:r>
              <a:rPr lang="zh-CN" altLang="en-US" sz="2400" dirty="0"/>
              <a:t>（二维对象）</a:t>
            </a:r>
            <a:endParaRPr lang="en-US" altLang="zh-CN" sz="2400" dirty="0"/>
          </a:p>
          <a:p>
            <a:pPr lvl="1"/>
            <a:r>
              <a:rPr lang="zh-CN" altLang="en-US" sz="2400" dirty="0"/>
              <a:t>某些曲线和曲面</a:t>
            </a:r>
            <a:endParaRPr lang="en-US" altLang="zh-CN" sz="2400" dirty="0"/>
          </a:p>
          <a:p>
            <a:pPr lvl="1"/>
            <a:r>
              <a:rPr lang="zh-CN" altLang="en-US" sz="2400" dirty="0"/>
              <a:t>二次曲面 </a:t>
            </a:r>
            <a:r>
              <a:rPr lang="en-US" altLang="zh-CN" sz="2400" dirty="0"/>
              <a:t>quadrics</a:t>
            </a:r>
            <a:endParaRPr lang="en-US" altLang="zh-CN" sz="2400" dirty="0"/>
          </a:p>
          <a:p>
            <a:pPr lvl="1"/>
            <a:r>
              <a:rPr lang="zh-CN" altLang="en-US" sz="2400" dirty="0"/>
              <a:t>多项式参数曲面</a:t>
            </a:r>
            <a:endParaRPr lang="zh-CN" altLang="en-US" sz="2400" dirty="0"/>
          </a:p>
          <a:p>
            <a:r>
              <a:rPr lang="zh-CN" altLang="en-US" sz="2800" dirty="0"/>
              <a:t>所有基本形状都是通过空间中的位置或顶点</a:t>
            </a:r>
            <a:r>
              <a:rPr lang="en-US" altLang="zh-CN" sz="2800" dirty="0"/>
              <a:t>(vertices)</a:t>
            </a:r>
            <a:r>
              <a:rPr lang="zh-CN" altLang="en-US" sz="2800" dirty="0"/>
              <a:t>定义的。</a:t>
            </a: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例如 （</a:t>
            </a:r>
            <a:r>
              <a:rPr lang="en-US" altLang="zh-CN" dirty="0"/>
              <a:t>OpenGL</a:t>
            </a:r>
            <a:r>
              <a:rPr lang="zh-CN" altLang="en-US" dirty="0"/>
              <a:t>）</a:t>
            </a:r>
            <a:endParaRPr lang="en-US" dirty="0"/>
          </a:p>
        </p:txBody>
      </p:sp>
      <p:sp>
        <p:nvSpPr>
          <p:cNvPr id="3" name="内容占位符 2"/>
          <p:cNvSpPr>
            <a:spLocks noGrp="1"/>
          </p:cNvSpPr>
          <p:nvPr>
            <p:ph idx="1"/>
          </p:nvPr>
        </p:nvSpPr>
        <p:spPr/>
        <p:txBody>
          <a:bodyPr/>
          <a:lstStyle/>
          <a:p>
            <a:endParaRPr lang="en-US" dirty="0"/>
          </a:p>
          <a:p>
            <a:pPr marL="0" indent="0">
              <a:buNone/>
            </a:pPr>
            <a:endParaRPr lang="en-US" dirty="0"/>
          </a:p>
          <a:p>
            <a:pPr marL="0" indent="0">
              <a:buNone/>
            </a:pPr>
            <a:r>
              <a:rPr lang="en-US" sz="2800" dirty="0"/>
              <a:t>  </a:t>
            </a:r>
            <a:r>
              <a:rPr lang="en-US" sz="2800" dirty="0" err="1"/>
              <a:t>glBegin</a:t>
            </a:r>
            <a:r>
              <a:rPr lang="en-US" sz="2800" dirty="0"/>
              <a:t>(GL_POLYGON)</a:t>
            </a:r>
            <a:endParaRPr lang="en-US" sz="2800" dirty="0"/>
          </a:p>
          <a:p>
            <a:pPr marL="0" indent="0">
              <a:buNone/>
            </a:pPr>
            <a:r>
              <a:rPr lang="en-US" sz="2800" dirty="0"/>
              <a:t>      glVertex3f(0.0, 0.0, 0.0);</a:t>
            </a:r>
            <a:endParaRPr lang="en-US" sz="2800" dirty="0"/>
          </a:p>
          <a:p>
            <a:pPr marL="0" indent="0">
              <a:buNone/>
            </a:pPr>
            <a:r>
              <a:rPr lang="en-US" sz="2800" dirty="0"/>
              <a:t>      glVertex3f(0.0, 1.0, 0.0);</a:t>
            </a:r>
            <a:endParaRPr lang="en-US" sz="2800" dirty="0"/>
          </a:p>
          <a:p>
            <a:pPr marL="0" indent="0">
              <a:buNone/>
            </a:pPr>
            <a:r>
              <a:rPr lang="en-US" sz="2800" dirty="0"/>
              <a:t>      glVertex3f(0.0, 0.0, 1.0);</a:t>
            </a:r>
            <a:endParaRPr lang="en-US" sz="2800" dirty="0"/>
          </a:p>
          <a:p>
            <a:pPr marL="0" indent="0">
              <a:buNone/>
            </a:pPr>
            <a:r>
              <a:rPr lang="en-US" sz="2800" dirty="0"/>
              <a:t>  </a:t>
            </a:r>
            <a:r>
              <a:rPr lang="en-US" sz="2800" dirty="0" err="1"/>
              <a:t>glEnd</a:t>
            </a:r>
            <a:r>
              <a:rPr lang="en-US" sz="2800" dirty="0"/>
              <a:t>( );</a:t>
            </a: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791200" y="2286000"/>
            <a:ext cx="2800350" cy="3409950"/>
          </a:xfrm>
          <a:prstGeom prst="rect">
            <a:avLst/>
          </a:prstGeom>
        </p:spPr>
      </p:pic>
      <p:sp>
        <p:nvSpPr>
          <p:cNvPr id="6" name="文本框 5"/>
          <p:cNvSpPr txBox="1"/>
          <p:nvPr/>
        </p:nvSpPr>
        <p:spPr>
          <a:xfrm>
            <a:off x="4264380" y="2133600"/>
            <a:ext cx="1415772" cy="461665"/>
          </a:xfrm>
          <a:prstGeom prst="rect">
            <a:avLst/>
          </a:prstGeom>
          <a:noFill/>
        </p:spPr>
        <p:txBody>
          <a:bodyPr wrap="none" rtlCol="0">
            <a:spAutoFit/>
          </a:bodyPr>
          <a:lstStyle/>
          <a:p>
            <a:r>
              <a:rPr lang="zh-CN" altLang="en-US" dirty="0"/>
              <a:t>对象类型</a:t>
            </a:r>
            <a:endParaRPr lang="en-US" dirty="0"/>
          </a:p>
        </p:txBody>
      </p:sp>
      <p:sp>
        <p:nvSpPr>
          <p:cNvPr id="7" name="文本框 6"/>
          <p:cNvSpPr txBox="1"/>
          <p:nvPr/>
        </p:nvSpPr>
        <p:spPr>
          <a:xfrm>
            <a:off x="4876800" y="2974032"/>
            <a:ext cx="1415772" cy="461665"/>
          </a:xfrm>
          <a:prstGeom prst="rect">
            <a:avLst/>
          </a:prstGeom>
          <a:noFill/>
        </p:spPr>
        <p:txBody>
          <a:bodyPr wrap="none" rtlCol="0">
            <a:spAutoFit/>
          </a:bodyPr>
          <a:lstStyle/>
          <a:p>
            <a:r>
              <a:rPr lang="zh-CN" altLang="en-US" dirty="0"/>
              <a:t>顶点位置</a:t>
            </a:r>
            <a:endParaRPr lang="en-US" dirty="0"/>
          </a:p>
        </p:txBody>
      </p:sp>
      <p:sp>
        <p:nvSpPr>
          <p:cNvPr id="8" name="文本框 7"/>
          <p:cNvSpPr txBox="1"/>
          <p:nvPr/>
        </p:nvSpPr>
        <p:spPr>
          <a:xfrm>
            <a:off x="2057400" y="5258446"/>
            <a:ext cx="1415772" cy="461665"/>
          </a:xfrm>
          <a:prstGeom prst="rect">
            <a:avLst/>
          </a:prstGeom>
          <a:noFill/>
        </p:spPr>
        <p:txBody>
          <a:bodyPr wrap="none" rtlCol="0">
            <a:spAutoFit/>
          </a:bodyPr>
          <a:lstStyle/>
          <a:p>
            <a:r>
              <a:rPr lang="zh-CN" altLang="en-US" dirty="0"/>
              <a:t>定义结束</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照相机的指定</a:t>
            </a:r>
            <a:endParaRPr lang="en-US" dirty="0"/>
          </a:p>
        </p:txBody>
      </p:sp>
      <p:sp>
        <p:nvSpPr>
          <p:cNvPr id="3" name="内容占位符 2"/>
          <p:cNvSpPr>
            <a:spLocks noGrp="1"/>
          </p:cNvSpPr>
          <p:nvPr>
            <p:ph idx="1"/>
          </p:nvPr>
        </p:nvSpPr>
        <p:spPr/>
        <p:txBody>
          <a:bodyPr/>
          <a:lstStyle/>
          <a:p>
            <a:r>
              <a:rPr lang="zh-CN" altLang="en-US" dirty="0"/>
              <a:t>六个自由度 （</a:t>
            </a:r>
            <a:r>
              <a:rPr lang="en-US" altLang="zh-CN" dirty="0"/>
              <a:t>6 degrees of freedom, DOF)</a:t>
            </a:r>
            <a:endParaRPr lang="en-US" altLang="zh-CN" dirty="0"/>
          </a:p>
          <a:p>
            <a:pPr lvl="1"/>
            <a:r>
              <a:rPr lang="zh-CN" altLang="en-US" dirty="0"/>
              <a:t>镜头中心的位置，即投影中心</a:t>
            </a:r>
            <a:r>
              <a:rPr lang="en-US" altLang="zh-CN" dirty="0"/>
              <a:t>(COP)</a:t>
            </a:r>
            <a:endParaRPr lang="en-US" altLang="zh-CN" dirty="0"/>
          </a:p>
          <a:p>
            <a:pPr lvl="1"/>
            <a:r>
              <a:rPr lang="zh-CN" altLang="en-US" dirty="0"/>
              <a:t>方向</a:t>
            </a:r>
            <a:endParaRPr lang="zh-CN" altLang="en-US" dirty="0"/>
          </a:p>
          <a:p>
            <a:r>
              <a:rPr lang="zh-CN" altLang="en-US" dirty="0"/>
              <a:t>镜头、焦距</a:t>
            </a:r>
            <a:endParaRPr lang="zh-CN" altLang="en-US" dirty="0"/>
          </a:p>
          <a:p>
            <a:r>
              <a:rPr lang="zh-CN" altLang="en-US" dirty="0"/>
              <a:t>胶卷尺寸</a:t>
            </a:r>
            <a:endParaRPr lang="zh-CN"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632402" y="2654051"/>
            <a:ext cx="3444798" cy="36705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光源与材质（</a:t>
            </a:r>
            <a:r>
              <a:rPr lang="en-US" altLang="zh-CN" dirty="0"/>
              <a:t>light sources and materials)</a:t>
            </a:r>
            <a:endParaRPr lang="en-US" dirty="0"/>
          </a:p>
        </p:txBody>
      </p:sp>
      <p:sp>
        <p:nvSpPr>
          <p:cNvPr id="3" name="内容占位符 2"/>
          <p:cNvSpPr>
            <a:spLocks noGrp="1"/>
          </p:cNvSpPr>
          <p:nvPr>
            <p:ph idx="1"/>
          </p:nvPr>
        </p:nvSpPr>
        <p:spPr/>
        <p:txBody>
          <a:bodyPr/>
          <a:lstStyle/>
          <a:p>
            <a:r>
              <a:rPr lang="zh-CN" altLang="en-US" dirty="0"/>
              <a:t>光源类型 </a:t>
            </a:r>
            <a:r>
              <a:rPr lang="en-US" altLang="zh-CN" dirty="0"/>
              <a:t>(light type)</a:t>
            </a:r>
            <a:endParaRPr lang="en-US" altLang="zh-CN" dirty="0"/>
          </a:p>
          <a:p>
            <a:pPr lvl="1"/>
            <a:r>
              <a:rPr lang="zh-CN" altLang="en-US" dirty="0"/>
              <a:t> 点光源与分布式光源</a:t>
            </a:r>
            <a:endParaRPr lang="en-US" altLang="zh-CN" dirty="0"/>
          </a:p>
          <a:p>
            <a:pPr lvl="1"/>
            <a:r>
              <a:rPr lang="zh-CN" altLang="en-US" dirty="0"/>
              <a:t>聚光灯</a:t>
            </a:r>
            <a:endParaRPr lang="en-US" altLang="zh-CN" dirty="0"/>
          </a:p>
          <a:p>
            <a:pPr lvl="1"/>
            <a:r>
              <a:rPr lang="zh-CN" altLang="en-US" dirty="0"/>
              <a:t>远光源与近光源</a:t>
            </a:r>
            <a:endParaRPr lang="en-US" altLang="zh-CN" dirty="0"/>
          </a:p>
          <a:p>
            <a:pPr lvl="1"/>
            <a:r>
              <a:rPr lang="zh-CN" altLang="en-US" dirty="0"/>
              <a:t>光源的颜色属性</a:t>
            </a:r>
            <a:endParaRPr lang="zh-CN" altLang="en-US" dirty="0"/>
          </a:p>
          <a:p>
            <a:r>
              <a:rPr lang="en-US" altLang="zh-CN" dirty="0"/>
              <a:t> </a:t>
            </a:r>
            <a:r>
              <a:rPr lang="zh-CN" altLang="en-US" dirty="0"/>
              <a:t>材料属性 </a:t>
            </a:r>
            <a:r>
              <a:rPr lang="en-US" altLang="zh-CN" dirty="0"/>
              <a:t>(materials)</a:t>
            </a:r>
            <a:endParaRPr lang="en-US" altLang="zh-CN" dirty="0"/>
          </a:p>
          <a:p>
            <a:pPr lvl="1"/>
            <a:r>
              <a:rPr lang="zh-CN" altLang="en-US" dirty="0"/>
              <a:t>吸收性：颜色属性</a:t>
            </a:r>
            <a:endParaRPr lang="en-US" altLang="zh-CN" dirty="0"/>
          </a:p>
          <a:p>
            <a:pPr lvl="1"/>
            <a:r>
              <a:rPr lang="zh-CN" altLang="en-US" dirty="0"/>
              <a:t>反射性：漫反射、镜面</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本节小结</a:t>
            </a:r>
            <a:endParaRPr lang="en-US" dirty="0"/>
          </a:p>
        </p:txBody>
      </p:sp>
      <p:sp>
        <p:nvSpPr>
          <p:cNvPr id="3" name="内容占位符 2"/>
          <p:cNvSpPr>
            <a:spLocks noGrp="1"/>
          </p:cNvSpPr>
          <p:nvPr>
            <p:ph idx="1"/>
          </p:nvPr>
        </p:nvSpPr>
        <p:spPr/>
        <p:txBody>
          <a:bodyPr/>
          <a:lstStyle/>
          <a:p>
            <a:r>
              <a:rPr lang="zh-CN" altLang="en-US" dirty="0"/>
              <a:t>图形处理流水线体系结构</a:t>
            </a:r>
            <a:endParaRPr lang="zh-CN" altLang="en-US" dirty="0"/>
          </a:p>
          <a:p>
            <a:r>
              <a:rPr lang="zh-CN" altLang="en-US" dirty="0"/>
              <a:t>图形</a:t>
            </a:r>
            <a:r>
              <a:rPr lang="en-US" altLang="zh-CN" dirty="0"/>
              <a:t>API</a:t>
            </a:r>
            <a:r>
              <a:rPr lang="zh-CN" altLang="en-US" dirty="0"/>
              <a:t>的构成</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solidFill>
                  <a:schemeClr val="accent2"/>
                </a:solidFill>
              </a:rPr>
              <a:t>图形流水线介绍</a:t>
            </a:r>
            <a:endParaRPr lang="en-US" altLang="zh-CN" dirty="0">
              <a:solidFill>
                <a:schemeClr val="accent2"/>
              </a:solidFill>
            </a:endParaRPr>
          </a:p>
          <a:p>
            <a:pPr lvl="1"/>
            <a:r>
              <a:rPr lang="en-US" altLang="zh-CN" sz="2600" dirty="0">
                <a:solidFill>
                  <a:schemeClr val="accent2"/>
                </a:solidFill>
                <a:cs typeface="MS PGothic" panose="020B0600070205080204" pitchFamily="34" charset="-128"/>
              </a:rPr>
              <a:t>The </a:t>
            </a:r>
            <a:r>
              <a:rPr lang="en-US" altLang="zh-CN" dirty="0">
                <a:solidFill>
                  <a:schemeClr val="accent2"/>
                </a:solidFill>
                <a:cs typeface="MS PGothic" panose="020B0600070205080204" pitchFamily="34" charset="-128"/>
              </a:rPr>
              <a:t>pipeline architecture of the graphics rendering procedures (</a:t>
            </a:r>
            <a:r>
              <a:rPr lang="zh-CN" altLang="en-US" dirty="0">
                <a:solidFill>
                  <a:schemeClr val="accent2"/>
                </a:solidFill>
                <a:cs typeface="MS PGothic" panose="020B0600070205080204" pitchFamily="34" charset="-128"/>
              </a:rPr>
              <a:t>图形渲染过程的体系结</a:t>
            </a:r>
            <a:endParaRPr lang="en-US" altLang="zh-CN" dirty="0">
              <a:solidFill>
                <a:schemeClr val="accent2"/>
              </a:solidFill>
              <a:cs typeface="MS PGothic" panose="020B0600070205080204" pitchFamily="34" charset="-128"/>
            </a:endParaRPr>
          </a:p>
          <a:p>
            <a:pPr lvl="1"/>
            <a:r>
              <a:rPr lang="en-US" altLang="zh-CN" dirty="0">
                <a:solidFill>
                  <a:schemeClr val="accent2"/>
                </a:solidFill>
                <a:cs typeface="MS PGothic" panose="020B0600070205080204" pitchFamily="34" charset="-128"/>
              </a:rPr>
              <a:t>Application Programming Interface </a:t>
            </a:r>
            <a:r>
              <a:rPr lang="zh-CN" altLang="en-US" dirty="0">
                <a:solidFill>
                  <a:schemeClr val="accent2"/>
                </a:solidFill>
                <a:cs typeface="MS PGothic" panose="020B0600070205080204" pitchFamily="34" charset="-128"/>
              </a:rPr>
              <a:t>（</a:t>
            </a:r>
            <a:r>
              <a:rPr lang="en-US" altLang="zh-CN" dirty="0">
                <a:solidFill>
                  <a:schemeClr val="accent2"/>
                </a:solidFill>
                <a:cs typeface="MS PGothic" panose="020B0600070205080204" pitchFamily="34" charset="-128"/>
              </a:rPr>
              <a:t>API</a:t>
            </a:r>
            <a:r>
              <a:rPr lang="zh-CN" altLang="en-US" dirty="0">
                <a:solidFill>
                  <a:schemeClr val="accent2"/>
                </a:solidFill>
                <a:cs typeface="MS PGothic" panose="020B0600070205080204" pitchFamily="34" charset="-128"/>
              </a:rPr>
              <a:t>）应用程序编程接口</a:t>
            </a:r>
            <a:endParaRPr lang="en-US" altLang="zh-CN" dirty="0">
              <a:solidFill>
                <a:schemeClr val="accent2"/>
              </a:solidFill>
              <a:cs typeface="MS PGothic" panose="020B0600070205080204" pitchFamily="34" charset="-128"/>
            </a:endParaRPr>
          </a:p>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是什么</a:t>
            </a:r>
            <a:endParaRPr lang="en-US" altLang="zh-CN" dirty="0">
              <a:solidFill>
                <a:schemeClr val="accent2"/>
              </a:solidFill>
            </a:endParaRPr>
          </a:p>
          <a:p>
            <a:pPr lvl="1"/>
            <a:r>
              <a:rPr lang="en-US" altLang="zh-CN" dirty="0">
                <a:solidFill>
                  <a:schemeClr val="bg2"/>
                </a:solidFill>
              </a:rPr>
              <a:t>OpenGL</a:t>
            </a:r>
            <a:r>
              <a:rPr lang="zh-CN" altLang="en-US" dirty="0">
                <a:solidFill>
                  <a:schemeClr val="bg2"/>
                </a:solidFill>
              </a:rPr>
              <a:t>库的使用</a:t>
            </a:r>
            <a:endParaRPr lang="en-US" dirty="0">
              <a:solidFill>
                <a:schemeClr val="bg2"/>
              </a:solidFill>
            </a:endParaRPr>
          </a:p>
          <a:p>
            <a:r>
              <a:rPr lang="en-US" altLang="zh-CN" dirty="0">
                <a:solidFill>
                  <a:schemeClr val="bg2"/>
                </a:solidFill>
              </a:rPr>
              <a:t>OpenGL</a:t>
            </a:r>
            <a:r>
              <a:rPr lang="zh-CN" altLang="en-US" dirty="0">
                <a:solidFill>
                  <a:schemeClr val="bg2"/>
                </a:solidFill>
              </a:rPr>
              <a:t>完整程序</a:t>
            </a:r>
            <a:endParaRPr lang="en-US" altLang="zh-CN" dirty="0">
              <a:solidFill>
                <a:schemeClr val="bg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title"/>
          </p:nvPr>
        </p:nvSpPr>
        <p:spPr>
          <a:xfrm>
            <a:off x="1371600" y="228600"/>
            <a:ext cx="6858000" cy="1066800"/>
          </a:xfrm>
        </p:spPr>
        <p:txBody>
          <a:bodyPr/>
          <a:lstStyle/>
          <a:p>
            <a:pPr eaLnBrk="1" hangingPunct="1"/>
            <a:r>
              <a:rPr lang="zh-CN" altLang="en-US" dirty="0"/>
              <a:t>什么是</a:t>
            </a:r>
            <a:r>
              <a:rPr lang="en-US" altLang="zh-CN" dirty="0"/>
              <a:t>OpenGL</a:t>
            </a:r>
            <a:r>
              <a:rPr lang="zh-CN" altLang="en-US" dirty="0"/>
              <a:t>？</a:t>
            </a:r>
            <a:r>
              <a:rPr lang="en-US" altLang="zh-CN" dirty="0"/>
              <a:t>——</a:t>
            </a:r>
            <a:r>
              <a:rPr lang="zh-CN" altLang="en-US" dirty="0"/>
              <a:t>多种理解</a:t>
            </a:r>
            <a:endParaRPr lang="zh-CN" altLang="en-US" dirty="0"/>
          </a:p>
        </p:txBody>
      </p:sp>
      <p:sp>
        <p:nvSpPr>
          <p:cNvPr id="2051" name="内容占位符 2"/>
          <p:cNvSpPr>
            <a:spLocks noGrp="1"/>
          </p:cNvSpPr>
          <p:nvPr>
            <p:ph idx="1"/>
          </p:nvPr>
        </p:nvSpPr>
        <p:spPr/>
        <p:txBody>
          <a:bodyPr/>
          <a:lstStyle/>
          <a:p>
            <a:pPr eaLnBrk="1" hangingPunct="1"/>
            <a:r>
              <a:rPr lang="zh-CN" altLang="en-US"/>
              <a:t>如何理解</a:t>
            </a:r>
            <a:r>
              <a:rPr lang="en-US" altLang="zh-CN"/>
              <a:t>OpenGL</a:t>
            </a:r>
            <a:r>
              <a:rPr lang="zh-CN" altLang="en-US"/>
              <a:t>？</a:t>
            </a:r>
            <a:endParaRPr lang="zh-CN" altLang="en-US"/>
          </a:p>
          <a:p>
            <a:pPr eaLnBrk="1" hangingPunct="1"/>
            <a:endParaRPr lang="zh-CN" altLang="en-US"/>
          </a:p>
        </p:txBody>
      </p:sp>
      <p:sp>
        <p:nvSpPr>
          <p:cNvPr id="4" name="Rectangle 4"/>
          <p:cNvSpPr>
            <a:spLocks noChangeArrowheads="1"/>
          </p:cNvSpPr>
          <p:nvPr/>
        </p:nvSpPr>
        <p:spPr bwMode="auto">
          <a:xfrm>
            <a:off x="1471613" y="2735263"/>
            <a:ext cx="2430462" cy="431800"/>
          </a:xfrm>
          <a:prstGeom prst="rect">
            <a:avLst/>
          </a:prstGeom>
          <a:solidFill>
            <a:schemeClr val="bg1"/>
          </a:solidFill>
          <a:ln w="9525" cmpd="sng">
            <a:solidFill>
              <a:schemeClr val="tx1"/>
            </a:solidFill>
            <a:miter lim="800000"/>
          </a:ln>
          <a:effectLst/>
        </p:spPr>
        <p:txBody>
          <a:bodyPr wrap="none" anchor="ctr"/>
          <a:lstStyle/>
          <a:p>
            <a:pPr algn="ctr" eaLnBrk="1" hangingPunct="1">
              <a:defRPr/>
            </a:pP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开放的图形程序库</a:t>
            </a:r>
            <a:endPar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endParaRPr>
          </a:p>
          <a:p>
            <a:pPr algn="ctr" eaLnBrk="1" hangingPunct="1">
              <a:defRPr/>
            </a:pP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a:t>
            </a:r>
            <a:r>
              <a:rPr lang="en-US" sz="1350" b="1">
                <a:effectLst>
                  <a:outerShdw blurRad="38100" dist="38100" dir="2700000" algn="tl">
                    <a:srgbClr val="FFFFFF"/>
                  </a:outerShdw>
                </a:effectLst>
                <a:latin typeface="黑体" panose="02010609060101010101" pitchFamily="49" charset="-122"/>
                <a:ea typeface="黑体" panose="02010609060101010101" pitchFamily="49" charset="-122"/>
              </a:rPr>
              <a:t>Open Graphics Library</a:t>
            </a: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a:t>
            </a:r>
            <a:endPar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5" name="Rectangle 5"/>
          <p:cNvSpPr>
            <a:spLocks noChangeArrowheads="1"/>
          </p:cNvSpPr>
          <p:nvPr/>
        </p:nvSpPr>
        <p:spPr bwMode="auto">
          <a:xfrm>
            <a:off x="1471613" y="4248150"/>
            <a:ext cx="2430462" cy="431800"/>
          </a:xfrm>
          <a:prstGeom prst="rect">
            <a:avLst/>
          </a:prstGeom>
          <a:solidFill>
            <a:schemeClr val="bg1"/>
          </a:solidFill>
          <a:ln w="9525" cmpd="sng">
            <a:solidFill>
              <a:schemeClr val="tx1"/>
            </a:solidFill>
            <a:miter lim="800000"/>
          </a:ln>
          <a:effectLst/>
        </p:spPr>
        <p:txBody>
          <a:bodyPr wrap="none" anchor="ctr"/>
          <a:lstStyle/>
          <a:p>
            <a:pPr algn="ctr" eaLnBrk="1" hangingPunct="1">
              <a:defRPr/>
            </a:pP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图形硬件的软件接口</a:t>
            </a:r>
            <a:endPar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6" name="Rectangle 6"/>
          <p:cNvSpPr>
            <a:spLocks noChangeArrowheads="1"/>
          </p:cNvSpPr>
          <p:nvPr/>
        </p:nvSpPr>
        <p:spPr bwMode="auto">
          <a:xfrm>
            <a:off x="1471613" y="3490913"/>
            <a:ext cx="2430462" cy="431800"/>
          </a:xfrm>
          <a:prstGeom prst="rect">
            <a:avLst/>
          </a:prstGeom>
          <a:solidFill>
            <a:schemeClr val="bg1"/>
          </a:solidFill>
          <a:ln w="9525" cmpd="sng">
            <a:solidFill>
              <a:schemeClr val="tx1"/>
            </a:solidFill>
            <a:miter lim="800000"/>
          </a:ln>
          <a:effectLst/>
        </p:spPr>
        <p:txBody>
          <a:bodyPr wrap="none" anchor="ctr"/>
          <a:lstStyle/>
          <a:p>
            <a:pPr algn="ctr" eaLnBrk="1" hangingPunct="1">
              <a:defRPr/>
            </a:pP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图形应用程序编程接口</a:t>
            </a:r>
            <a:endPar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endParaRPr>
          </a:p>
          <a:p>
            <a:pPr algn="ctr" eaLnBrk="1" hangingPunct="1">
              <a:defRPr/>
            </a:pP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（图形</a:t>
            </a:r>
            <a:r>
              <a:rPr lang="en-US" sz="1350" b="1">
                <a:effectLst>
                  <a:outerShdw blurRad="38100" dist="38100" dir="2700000" algn="tl">
                    <a:srgbClr val="FFFFFF"/>
                  </a:outerShdw>
                </a:effectLst>
                <a:latin typeface="黑体" panose="02010609060101010101" pitchFamily="49" charset="-122"/>
                <a:ea typeface="黑体" panose="02010609060101010101" pitchFamily="49" charset="-122"/>
              </a:rPr>
              <a:t>API</a:t>
            </a: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a:t>
            </a:r>
            <a:endPar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7" name="Rectangle 7"/>
          <p:cNvSpPr>
            <a:spLocks noChangeArrowheads="1"/>
          </p:cNvSpPr>
          <p:nvPr/>
        </p:nvSpPr>
        <p:spPr bwMode="auto">
          <a:xfrm>
            <a:off x="1471613" y="5057775"/>
            <a:ext cx="2430462" cy="431800"/>
          </a:xfrm>
          <a:prstGeom prst="rect">
            <a:avLst/>
          </a:prstGeom>
          <a:solidFill>
            <a:schemeClr val="bg1"/>
          </a:solidFill>
          <a:ln w="9525" cmpd="sng">
            <a:solidFill>
              <a:schemeClr val="tx1"/>
            </a:solidFill>
            <a:miter lim="800000"/>
          </a:ln>
          <a:effectLst/>
        </p:spPr>
        <p:txBody>
          <a:bodyPr wrap="none" anchor="ctr"/>
          <a:lstStyle/>
          <a:p>
            <a:pPr algn="ctr" eaLnBrk="1" hangingPunct="1">
              <a:defRPr/>
            </a:pPr>
            <a:r>
              <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rPr>
              <a:t>一种编程语言</a:t>
            </a:r>
            <a:endParaRPr lang="zh-CN" altLang="en-US" sz="1350" b="1">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8" name="AutoShape 8"/>
          <p:cNvSpPr>
            <a:spLocks noChangeArrowheads="1"/>
          </p:cNvSpPr>
          <p:nvPr/>
        </p:nvSpPr>
        <p:spPr bwMode="auto">
          <a:xfrm>
            <a:off x="5089525" y="3598863"/>
            <a:ext cx="1782763" cy="1512887"/>
          </a:xfrm>
          <a:prstGeom prst="wedgeRoundRectCallout">
            <a:avLst>
              <a:gd name="adj1" fmla="val -116667"/>
              <a:gd name="adj2" fmla="val -90472"/>
              <a:gd name="adj3" fmla="val 16667"/>
            </a:avLst>
          </a:prstGeom>
          <a:solidFill>
            <a:schemeClr val="bg1"/>
          </a:solidFill>
          <a:ln w="9525" cmpd="sng">
            <a:solidFill>
              <a:schemeClr val="tx1"/>
            </a:solidFill>
            <a:miter lim="800000"/>
          </a:ln>
          <a:effectLst/>
        </p:spPr>
        <p:txBody>
          <a:bodyPr/>
          <a:lstStyle/>
          <a:p>
            <a:pPr eaLnBrk="1" hangingPunct="1">
              <a:defRPr/>
            </a:pPr>
            <a:r>
              <a:rPr lang="en-US" sz="1050" b="1" dirty="0">
                <a:effectLst>
                  <a:outerShdw blurRad="38100" dist="38100" dir="2700000" algn="tl">
                    <a:srgbClr val="FFFFFF"/>
                  </a:outerShdw>
                </a:effectLst>
                <a:ea typeface="黑体" panose="02010609060101010101" pitchFamily="49" charset="-122"/>
              </a:rPr>
              <a:t>1.</a:t>
            </a:r>
            <a:r>
              <a:rPr lang="zh-CN" altLang="en-US" sz="1050" b="1" dirty="0">
                <a:effectLst>
                  <a:outerShdw blurRad="38100" dist="38100" dir="2700000" algn="tl">
                    <a:srgbClr val="FFFFFF"/>
                  </a:outerShdw>
                </a:effectLst>
                <a:ea typeface="黑体" panose="02010609060101010101" pitchFamily="49" charset="-122"/>
              </a:rPr>
              <a:t>图形软件工具包</a:t>
            </a:r>
            <a:r>
              <a:rPr lang="en-US" sz="1050" b="1" dirty="0">
                <a:effectLst>
                  <a:outerShdw blurRad="38100" dist="38100" dir="2700000" algn="tl">
                    <a:srgbClr val="FFFFFF"/>
                  </a:outerShdw>
                </a:effectLst>
                <a:ea typeface="黑体" panose="02010609060101010101" pitchFamily="49" charset="-122"/>
              </a:rPr>
              <a:t>—— </a:t>
            </a:r>
            <a:endParaRPr lang="en-US" sz="1050" b="1" dirty="0">
              <a:effectLst>
                <a:outerShdw blurRad="38100" dist="38100" dir="2700000" algn="tl">
                  <a:srgbClr val="FFFFFF"/>
                </a:outerShdw>
              </a:effectLst>
              <a:ea typeface="黑体" panose="02010609060101010101" pitchFamily="49" charset="-122"/>
            </a:endParaRPr>
          </a:p>
          <a:p>
            <a:pPr eaLnBrk="1" hangingPunct="1">
              <a:defRPr/>
            </a:pPr>
            <a:r>
              <a:rPr lang="en-US" sz="1050" b="1" dirty="0">
                <a:effectLst>
                  <a:outerShdw blurRad="38100" dist="38100" dir="2700000" algn="tl">
                    <a:srgbClr val="FFFFFF"/>
                  </a:outerShdw>
                </a:effectLst>
                <a:ea typeface="黑体" panose="02010609060101010101" pitchFamily="49" charset="-122"/>
              </a:rPr>
              <a:t>OpenGL</a:t>
            </a:r>
            <a:r>
              <a:rPr lang="zh-CN" altLang="en-US" sz="1050" b="1" dirty="0">
                <a:effectLst>
                  <a:outerShdw blurRad="38100" dist="38100" dir="2700000" algn="tl">
                    <a:srgbClr val="FFFFFF"/>
                  </a:outerShdw>
                </a:effectLst>
                <a:ea typeface="黑体" panose="02010609060101010101" pitchFamily="49" charset="-122"/>
              </a:rPr>
              <a:t>由</a:t>
            </a:r>
            <a:r>
              <a:rPr lang="en-US" sz="1050" b="1" dirty="0">
                <a:effectLst>
                  <a:outerShdw blurRad="38100" dist="38100" dir="2700000" algn="tl">
                    <a:srgbClr val="FFFFFF"/>
                  </a:outerShdw>
                </a:effectLst>
                <a:ea typeface="黑体" panose="02010609060101010101" pitchFamily="49" charset="-122"/>
              </a:rPr>
              <a:t>SGI</a:t>
            </a:r>
            <a:r>
              <a:rPr lang="zh-CN" altLang="en-US" sz="1050" b="1" dirty="0">
                <a:effectLst>
                  <a:outerShdw blurRad="38100" dist="38100" dir="2700000" algn="tl">
                    <a:srgbClr val="FFFFFF"/>
                  </a:outerShdw>
                </a:effectLst>
                <a:ea typeface="黑体" panose="02010609060101010101" pitchFamily="49" charset="-122"/>
              </a:rPr>
              <a:t>的</a:t>
            </a:r>
            <a:r>
              <a:rPr lang="en-US" sz="1050" b="1" dirty="0">
                <a:effectLst>
                  <a:outerShdw blurRad="38100" dist="38100" dir="2700000" algn="tl">
                    <a:srgbClr val="FFFFFF"/>
                  </a:outerShdw>
                </a:effectLst>
                <a:ea typeface="黑体" panose="02010609060101010101" pitchFamily="49" charset="-122"/>
              </a:rPr>
              <a:t>IRIS GL</a:t>
            </a:r>
            <a:r>
              <a:rPr lang="zh-CN" altLang="en-US" sz="1050" b="1" dirty="0">
                <a:effectLst>
                  <a:outerShdw blurRad="38100" dist="38100" dir="2700000" algn="tl">
                    <a:srgbClr val="FFFFFF"/>
                  </a:outerShdw>
                </a:effectLst>
                <a:ea typeface="黑体" panose="02010609060101010101" pitchFamily="49" charset="-122"/>
              </a:rPr>
              <a:t>发展而来；</a:t>
            </a:r>
            <a:endParaRPr lang="zh-CN" altLang="en-US" sz="1050" b="1" dirty="0">
              <a:effectLst>
                <a:outerShdw blurRad="38100" dist="38100" dir="2700000" algn="tl">
                  <a:srgbClr val="FFFFFF"/>
                </a:outerShdw>
              </a:effectLst>
              <a:ea typeface="黑体" panose="02010609060101010101" pitchFamily="49" charset="-122"/>
            </a:endParaRPr>
          </a:p>
          <a:p>
            <a:pPr eaLnBrk="1" hangingPunct="1">
              <a:defRPr/>
            </a:pPr>
            <a:endParaRPr lang="zh-CN" altLang="en-US" sz="1050" b="1" dirty="0">
              <a:effectLst>
                <a:outerShdw blurRad="38100" dist="38100" dir="2700000" algn="tl">
                  <a:srgbClr val="FFFFFF"/>
                </a:outerShdw>
              </a:effectLst>
              <a:ea typeface="黑体" panose="02010609060101010101" pitchFamily="49" charset="-122"/>
            </a:endParaRPr>
          </a:p>
          <a:p>
            <a:pPr eaLnBrk="1" hangingPunct="1">
              <a:defRPr/>
            </a:pPr>
            <a:r>
              <a:rPr lang="en-US" sz="1050" b="1" dirty="0">
                <a:effectLst>
                  <a:outerShdw blurRad="38100" dist="38100" dir="2700000" algn="tl">
                    <a:srgbClr val="FFFFFF"/>
                  </a:outerShdw>
                </a:effectLst>
                <a:ea typeface="黑体" panose="02010609060101010101" pitchFamily="49" charset="-122"/>
              </a:rPr>
              <a:t>2. </a:t>
            </a:r>
            <a:r>
              <a:rPr lang="zh-CN" altLang="en-US" sz="1050" b="1" dirty="0">
                <a:effectLst>
                  <a:outerShdw blurRad="38100" dist="38100" dir="2700000" algn="tl">
                    <a:srgbClr val="FFFFFF"/>
                  </a:outerShdw>
                </a:effectLst>
                <a:ea typeface="黑体" panose="02010609060101010101" pitchFamily="49" charset="-122"/>
              </a:rPr>
              <a:t>“开放” </a:t>
            </a:r>
            <a:r>
              <a:rPr lang="en-US" sz="1050" b="1" dirty="0">
                <a:effectLst>
                  <a:outerShdw blurRad="38100" dist="38100" dir="2700000" algn="tl">
                    <a:srgbClr val="FFFFFF"/>
                  </a:outerShdw>
                </a:effectLst>
                <a:ea typeface="黑体" panose="02010609060101010101" pitchFamily="49" charset="-122"/>
              </a:rPr>
              <a:t>——</a:t>
            </a:r>
            <a:r>
              <a:rPr lang="zh-CN" altLang="en-US" sz="1050" b="1" dirty="0">
                <a:effectLst>
                  <a:outerShdw blurRad="38100" dist="38100" dir="2700000" algn="tl">
                    <a:srgbClr val="FFFFFF"/>
                  </a:outerShdw>
                </a:effectLst>
                <a:ea typeface="黑体" panose="02010609060101010101" pitchFamily="49" charset="-122"/>
              </a:rPr>
              <a:t>可移植性（跨平台、跨语言）</a:t>
            </a:r>
            <a:endParaRPr lang="zh-CN" altLang="en-US" sz="1050" b="1" dirty="0">
              <a:effectLst>
                <a:outerShdw blurRad="38100" dist="38100" dir="2700000" algn="tl">
                  <a:srgbClr val="FFFFFF"/>
                </a:outerShdw>
              </a:effectLst>
              <a:ea typeface="黑体" panose="02010609060101010101" pitchFamily="49" charset="-122"/>
            </a:endParaRPr>
          </a:p>
        </p:txBody>
      </p:sp>
      <p:sp>
        <p:nvSpPr>
          <p:cNvPr id="9" name="AutoShape 9"/>
          <p:cNvSpPr>
            <a:spLocks noChangeArrowheads="1"/>
          </p:cNvSpPr>
          <p:nvPr/>
        </p:nvSpPr>
        <p:spPr bwMode="auto">
          <a:xfrm>
            <a:off x="4983163" y="2897188"/>
            <a:ext cx="2106612" cy="2540000"/>
          </a:xfrm>
          <a:prstGeom prst="wedgeRoundRectCallout">
            <a:avLst>
              <a:gd name="adj1" fmla="val -101782"/>
              <a:gd name="adj2" fmla="val -16324"/>
              <a:gd name="adj3" fmla="val 16667"/>
            </a:avLst>
          </a:prstGeom>
          <a:solidFill>
            <a:schemeClr val="bg1"/>
          </a:solidFill>
          <a:ln w="9525" cmpd="sng">
            <a:solidFill>
              <a:schemeClr val="tx1"/>
            </a:solidFill>
            <a:miter lim="800000"/>
          </a:ln>
          <a:effectLst/>
        </p:spPr>
        <p:txBody>
          <a:bodyPr/>
          <a:lstStyle>
            <a:lvl1pPr marL="304800"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62000" indent="-304800">
              <a:spcBef>
                <a:spcPct val="20000"/>
              </a:spcBef>
              <a:buChar char="–"/>
              <a:defRPr sz="2800">
                <a:solidFill>
                  <a:schemeClr val="tx1"/>
                </a:solidFill>
                <a:latin typeface="Arial" panose="020B0604020202020204" pitchFamily="34" charset="0"/>
                <a:ea typeface="宋体" panose="02010600030101010101" pitchFamily="2" charset="-122"/>
              </a:defRPr>
            </a:lvl2pPr>
            <a:lvl3pPr marL="1219200" indent="-304800">
              <a:spcBef>
                <a:spcPct val="20000"/>
              </a:spcBef>
              <a:buChar char="•"/>
              <a:defRPr sz="2400">
                <a:solidFill>
                  <a:schemeClr val="tx1"/>
                </a:solidFill>
                <a:latin typeface="Arial" panose="020B0604020202020204" pitchFamily="34" charset="0"/>
                <a:ea typeface="宋体" panose="02010600030101010101" pitchFamily="2" charset="-122"/>
              </a:defRPr>
            </a:lvl3pPr>
            <a:lvl4pPr marL="1676400" indent="-304800">
              <a:spcBef>
                <a:spcPct val="20000"/>
              </a:spcBef>
              <a:buChar char="–"/>
              <a:defRPr sz="2000">
                <a:solidFill>
                  <a:schemeClr val="tx1"/>
                </a:solidFill>
                <a:latin typeface="Arial" panose="020B0604020202020204" pitchFamily="34" charset="0"/>
                <a:ea typeface="宋体" panose="02010600030101010101" pitchFamily="2" charset="-122"/>
              </a:defRPr>
            </a:lvl4pPr>
            <a:lvl5pPr marL="2133600" indent="-304800">
              <a:spcBef>
                <a:spcPct val="20000"/>
              </a:spcBef>
              <a:buChar char="»"/>
              <a:defRPr sz="2000">
                <a:solidFill>
                  <a:schemeClr val="tx1"/>
                </a:solidFill>
                <a:latin typeface="Arial" panose="020B0604020202020204" pitchFamily="34" charset="0"/>
                <a:ea typeface="宋体" panose="02010600030101010101" pitchFamily="2" charset="-122"/>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eriod"/>
            </a:pPr>
            <a:r>
              <a:rPr lang="zh-CN" altLang="en-US" sz="1200" b="1" dirty="0">
                <a:effectLst>
                  <a:outerShdw blurRad="38100" dist="38100" dir="2700000" algn="tl">
                    <a:srgbClr val="C0C0C0"/>
                  </a:outerShdw>
                </a:effectLst>
                <a:ea typeface="黑体" panose="02010609060101010101" pitchFamily="49" charset="-122"/>
              </a:rPr>
              <a:t>图形接口与实现分离；</a:t>
            </a:r>
            <a:endParaRPr lang="zh-CN" altLang="en-US" sz="1200" b="1" dirty="0">
              <a:effectLst>
                <a:outerShdw blurRad="38100" dist="38100" dir="2700000" algn="tl">
                  <a:srgbClr val="C0C0C0"/>
                </a:outerShdw>
              </a:effectLst>
              <a:ea typeface="黑体" panose="02010609060101010101" pitchFamily="49" charset="-122"/>
            </a:endParaRPr>
          </a:p>
          <a:p>
            <a:pPr eaLnBrk="1" hangingPunct="1">
              <a:spcBef>
                <a:spcPct val="0"/>
              </a:spcBef>
              <a:buFontTx/>
              <a:buAutoNum type="arabicPeriod"/>
            </a:pPr>
            <a:endParaRPr lang="zh-CN" altLang="en-US" sz="1200" b="1" dirty="0">
              <a:effectLst>
                <a:outerShdw blurRad="38100" dist="38100" dir="2700000" algn="tl">
                  <a:srgbClr val="C0C0C0"/>
                </a:outerShdw>
              </a:effectLst>
              <a:ea typeface="黑体" panose="02010609060101010101" pitchFamily="49" charset="-122"/>
            </a:endParaRPr>
          </a:p>
          <a:p>
            <a:pPr eaLnBrk="1" hangingPunct="1">
              <a:spcBef>
                <a:spcPct val="0"/>
              </a:spcBef>
              <a:buFontTx/>
              <a:buNone/>
            </a:pPr>
            <a:r>
              <a:rPr lang="en-US" altLang="zh-CN" sz="1200" b="1" dirty="0">
                <a:effectLst>
                  <a:outerShdw blurRad="38100" dist="38100" dir="2700000" algn="tl">
                    <a:srgbClr val="C0C0C0"/>
                  </a:outerShdw>
                </a:effectLst>
                <a:ea typeface="黑体" panose="02010609060101010101" pitchFamily="49" charset="-122"/>
              </a:rPr>
              <a:t>2. </a:t>
            </a:r>
            <a:r>
              <a:rPr lang="zh-CN" altLang="en-US" sz="1200" b="1" dirty="0">
                <a:effectLst>
                  <a:outerShdw blurRad="38100" dist="38100" dir="2700000" algn="tl">
                    <a:srgbClr val="C0C0C0"/>
                  </a:outerShdw>
                </a:effectLst>
                <a:ea typeface="黑体" panose="02010609060101010101" pitchFamily="49" charset="-122"/>
              </a:rPr>
              <a:t>由</a:t>
            </a:r>
            <a:r>
              <a:rPr lang="en-US" altLang="zh-CN" sz="1200" b="1" dirty="0">
                <a:effectLst>
                  <a:outerShdw blurRad="38100" dist="38100" dir="2700000" algn="tl">
                    <a:srgbClr val="C0C0C0"/>
                  </a:outerShdw>
                </a:effectLst>
                <a:ea typeface="黑体" panose="02010609060101010101" pitchFamily="49" charset="-122"/>
              </a:rPr>
              <a:t>OpenGL ARB</a:t>
            </a:r>
            <a:r>
              <a:rPr lang="zh-CN" altLang="en-US" sz="1200" b="1" dirty="0">
                <a:effectLst>
                  <a:outerShdw blurRad="38100" dist="38100" dir="2700000" algn="tl">
                    <a:srgbClr val="C0C0C0"/>
                  </a:outerShdw>
                </a:effectLst>
                <a:ea typeface="黑体" panose="02010609060101010101" pitchFamily="49" charset="-122"/>
              </a:rPr>
              <a:t>制定</a:t>
            </a:r>
            <a:r>
              <a:rPr lang="en-US" altLang="zh-CN" sz="1200" b="1" dirty="0">
                <a:effectLst>
                  <a:outerShdw blurRad="38100" dist="38100" dir="2700000" algn="tl">
                    <a:srgbClr val="C0C0C0"/>
                  </a:outerShdw>
                </a:effectLst>
                <a:ea typeface="黑体" panose="02010609060101010101" pitchFamily="49" charset="-122"/>
              </a:rPr>
              <a:t>OpenGL API</a:t>
            </a:r>
            <a:r>
              <a:rPr lang="zh-CN" altLang="en-US" sz="1200" b="1" dirty="0">
                <a:effectLst>
                  <a:outerShdw blurRad="38100" dist="38100" dir="2700000" algn="tl">
                    <a:srgbClr val="C0C0C0"/>
                  </a:outerShdw>
                </a:effectLst>
                <a:ea typeface="黑体" panose="02010609060101010101" pitchFamily="49" charset="-122"/>
              </a:rPr>
              <a:t>标准；</a:t>
            </a:r>
            <a:endParaRPr lang="zh-CN" altLang="en-US" sz="1200" b="1" dirty="0">
              <a:effectLst>
                <a:outerShdw blurRad="38100" dist="38100" dir="2700000" algn="tl">
                  <a:srgbClr val="C0C0C0"/>
                </a:outerShdw>
              </a:effectLst>
              <a:ea typeface="黑体" panose="02010609060101010101" pitchFamily="49" charset="-122"/>
            </a:endParaRPr>
          </a:p>
          <a:p>
            <a:pPr eaLnBrk="1" hangingPunct="1">
              <a:spcBef>
                <a:spcPct val="0"/>
              </a:spcBef>
              <a:buFontTx/>
              <a:buNone/>
            </a:pPr>
            <a:endParaRPr lang="zh-CN" altLang="en-US" sz="1200" b="1" dirty="0">
              <a:effectLst>
                <a:outerShdw blurRad="38100" dist="38100" dir="2700000" algn="tl">
                  <a:srgbClr val="C0C0C0"/>
                </a:outerShdw>
              </a:effectLst>
              <a:ea typeface="黑体" panose="02010609060101010101" pitchFamily="49" charset="-122"/>
            </a:endParaRPr>
          </a:p>
          <a:p>
            <a:pPr eaLnBrk="1" hangingPunct="1">
              <a:spcBef>
                <a:spcPct val="0"/>
              </a:spcBef>
              <a:buFontTx/>
              <a:buNone/>
            </a:pPr>
            <a:r>
              <a:rPr lang="en-US" altLang="zh-CN" sz="1200" b="1" dirty="0">
                <a:effectLst>
                  <a:outerShdw blurRad="38100" dist="38100" dir="2700000" algn="tl">
                    <a:srgbClr val="C0C0C0"/>
                  </a:outerShdw>
                </a:effectLst>
                <a:ea typeface="黑体" panose="02010609060101010101" pitchFamily="49" charset="-122"/>
              </a:rPr>
              <a:t>3. </a:t>
            </a:r>
            <a:r>
              <a:rPr lang="zh-CN" altLang="en-US" sz="1200" b="1" dirty="0">
                <a:effectLst>
                  <a:outerShdw blurRad="38100" dist="38100" dir="2700000" algn="tl">
                    <a:srgbClr val="C0C0C0"/>
                  </a:outerShdw>
                </a:effectLst>
                <a:ea typeface="黑体" panose="02010609060101010101" pitchFamily="49" charset="-122"/>
              </a:rPr>
              <a:t>允许程序员开发包含交互式计算机图形操作的应用，而不必关注图形操作细节或任务系统细节（比如窗口处理和交互）</a:t>
            </a:r>
            <a:endParaRPr lang="zh-CN" altLang="en-US" sz="1200" b="1" dirty="0">
              <a:effectLst>
                <a:outerShdw blurRad="38100" dist="38100" dir="2700000" algn="tl">
                  <a:srgbClr val="C0C0C0"/>
                </a:outerShdw>
              </a:effectLst>
              <a:ea typeface="黑体" panose="02010609060101010101" pitchFamily="49" charset="-122"/>
            </a:endParaRPr>
          </a:p>
        </p:txBody>
      </p:sp>
      <p:sp>
        <p:nvSpPr>
          <p:cNvPr id="10" name="AutoShape 10"/>
          <p:cNvSpPr>
            <a:spLocks noChangeArrowheads="1"/>
          </p:cNvSpPr>
          <p:nvPr/>
        </p:nvSpPr>
        <p:spPr bwMode="auto">
          <a:xfrm>
            <a:off x="5037138" y="3275013"/>
            <a:ext cx="1889125" cy="2000250"/>
          </a:xfrm>
          <a:prstGeom prst="wedgeRoundRectCallout">
            <a:avLst>
              <a:gd name="adj1" fmla="val -110491"/>
              <a:gd name="adj2" fmla="val 8130"/>
              <a:gd name="adj3" fmla="val 16667"/>
            </a:avLst>
          </a:prstGeom>
          <a:solidFill>
            <a:schemeClr val="bg1"/>
          </a:solidFill>
          <a:ln w="9525" cmpd="sng">
            <a:solidFill>
              <a:schemeClr val="tx1"/>
            </a:solidFill>
            <a:miter lim="800000"/>
          </a:ln>
          <a:effectLst/>
        </p:spPr>
        <p:txBody>
          <a:bodyPr/>
          <a:lstStyle>
            <a:lvl1pPr marL="304800"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62000" indent="-304800">
              <a:spcBef>
                <a:spcPct val="20000"/>
              </a:spcBef>
              <a:buChar char="–"/>
              <a:defRPr sz="2800">
                <a:solidFill>
                  <a:schemeClr val="tx1"/>
                </a:solidFill>
                <a:latin typeface="Arial" panose="020B0604020202020204" pitchFamily="34" charset="0"/>
                <a:ea typeface="宋体" panose="02010600030101010101" pitchFamily="2" charset="-122"/>
              </a:defRPr>
            </a:lvl2pPr>
            <a:lvl3pPr marL="1219200" indent="-304800">
              <a:spcBef>
                <a:spcPct val="20000"/>
              </a:spcBef>
              <a:buChar char="•"/>
              <a:defRPr sz="2400">
                <a:solidFill>
                  <a:schemeClr val="tx1"/>
                </a:solidFill>
                <a:latin typeface="Arial" panose="020B0604020202020204" pitchFamily="34" charset="0"/>
                <a:ea typeface="宋体" panose="02010600030101010101" pitchFamily="2" charset="-122"/>
              </a:defRPr>
            </a:lvl3pPr>
            <a:lvl4pPr marL="1676400" indent="-304800">
              <a:spcBef>
                <a:spcPct val="20000"/>
              </a:spcBef>
              <a:buChar char="–"/>
              <a:defRPr sz="2000">
                <a:solidFill>
                  <a:schemeClr val="tx1"/>
                </a:solidFill>
                <a:latin typeface="Arial" panose="020B0604020202020204" pitchFamily="34" charset="0"/>
                <a:ea typeface="宋体" panose="02010600030101010101" pitchFamily="2" charset="-122"/>
              </a:defRPr>
            </a:lvl4pPr>
            <a:lvl5pPr marL="2133600" indent="-304800">
              <a:spcBef>
                <a:spcPct val="20000"/>
              </a:spcBef>
              <a:buChar char="»"/>
              <a:defRPr sz="2000">
                <a:solidFill>
                  <a:schemeClr val="tx1"/>
                </a:solidFill>
                <a:latin typeface="Arial" panose="020B0604020202020204" pitchFamily="34" charset="0"/>
                <a:ea typeface="宋体" panose="02010600030101010101" pitchFamily="2" charset="-122"/>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AutoNum type="arabicPeriod"/>
            </a:pPr>
            <a:r>
              <a:rPr lang="en-US" altLang="zh-CN" sz="1100" b="1" dirty="0">
                <a:effectLst>
                  <a:outerShdw blurRad="38100" dist="38100" dir="2700000" algn="tl">
                    <a:srgbClr val="C0C0C0"/>
                  </a:outerShdw>
                </a:effectLst>
                <a:ea typeface="黑体" panose="02010609060101010101" pitchFamily="49" charset="-122"/>
              </a:rPr>
              <a:t>OpenGL</a:t>
            </a:r>
            <a:r>
              <a:rPr lang="zh-CN" altLang="en-US" sz="1100" b="1" dirty="0">
                <a:effectLst>
                  <a:outerShdw blurRad="38100" dist="38100" dir="2700000" algn="tl">
                    <a:srgbClr val="C0C0C0"/>
                  </a:outerShdw>
                </a:effectLst>
                <a:ea typeface="黑体" panose="02010609060101010101" pitchFamily="49" charset="-122"/>
              </a:rPr>
              <a:t>非常接近于底层硬件，</a:t>
            </a:r>
            <a:r>
              <a:rPr lang="en-US" altLang="zh-CN" sz="1100" b="1" dirty="0">
                <a:effectLst>
                  <a:outerShdw blurRad="38100" dist="38100" dir="2700000" algn="tl">
                    <a:srgbClr val="C0C0C0"/>
                  </a:outerShdw>
                </a:effectLst>
                <a:ea typeface="黑体" panose="02010609060101010101" pitchFamily="49" charset="-122"/>
              </a:rPr>
              <a:t>OpenGL</a:t>
            </a:r>
            <a:r>
              <a:rPr lang="zh-CN" altLang="en-US" sz="1100" b="1" dirty="0">
                <a:effectLst>
                  <a:outerShdw blurRad="38100" dist="38100" dir="2700000" algn="tl">
                    <a:srgbClr val="C0C0C0"/>
                  </a:outerShdw>
                </a:effectLst>
                <a:ea typeface="黑体" panose="02010609060101010101" pitchFamily="49" charset="-122"/>
              </a:rPr>
              <a:t>的应用程序运行效率高；</a:t>
            </a:r>
            <a:endParaRPr lang="zh-CN" altLang="en-US" sz="1100" b="1" dirty="0">
              <a:effectLst>
                <a:outerShdw blurRad="38100" dist="38100" dir="2700000" algn="tl">
                  <a:srgbClr val="C0C0C0"/>
                </a:outerShdw>
              </a:effectLst>
              <a:ea typeface="黑体" panose="02010609060101010101" pitchFamily="49" charset="-122"/>
            </a:endParaRPr>
          </a:p>
          <a:p>
            <a:pPr eaLnBrk="1" hangingPunct="1">
              <a:spcBef>
                <a:spcPct val="0"/>
              </a:spcBef>
              <a:buFontTx/>
              <a:buAutoNum type="arabicPeriod"/>
            </a:pPr>
            <a:endParaRPr lang="zh-CN" altLang="en-US" sz="1100" b="1" dirty="0">
              <a:effectLst>
                <a:outerShdw blurRad="38100" dist="38100" dir="2700000" algn="tl">
                  <a:srgbClr val="C0C0C0"/>
                </a:outerShdw>
              </a:effectLst>
              <a:ea typeface="黑体" panose="02010609060101010101" pitchFamily="49" charset="-122"/>
            </a:endParaRPr>
          </a:p>
          <a:p>
            <a:pPr eaLnBrk="1" hangingPunct="1">
              <a:spcBef>
                <a:spcPct val="0"/>
              </a:spcBef>
              <a:buFontTx/>
              <a:buNone/>
            </a:pPr>
            <a:r>
              <a:rPr lang="en-US" altLang="zh-CN" sz="1100" b="1" dirty="0">
                <a:effectLst>
                  <a:outerShdw blurRad="38100" dist="38100" dir="2700000" algn="tl">
                    <a:srgbClr val="C0C0C0"/>
                  </a:outerShdw>
                </a:effectLst>
                <a:ea typeface="黑体" panose="02010609060101010101" pitchFamily="49" charset="-122"/>
              </a:rPr>
              <a:t>2. </a:t>
            </a:r>
            <a:r>
              <a:rPr lang="zh-CN" altLang="en-US" sz="1100" b="1" dirty="0">
                <a:effectLst>
                  <a:outerShdw blurRad="38100" dist="38100" dir="2700000" algn="tl">
                    <a:srgbClr val="C0C0C0"/>
                  </a:outerShdw>
                </a:effectLst>
                <a:ea typeface="黑体" panose="02010609060101010101" pitchFamily="49" charset="-122"/>
              </a:rPr>
              <a:t>作为标准的图形软件接口，</a:t>
            </a:r>
            <a:r>
              <a:rPr lang="en-US" altLang="zh-CN" sz="1100" b="1" dirty="0">
                <a:effectLst>
                  <a:outerShdw blurRad="38100" dist="38100" dir="2700000" algn="tl">
                    <a:srgbClr val="C0C0C0"/>
                  </a:outerShdw>
                </a:effectLst>
                <a:ea typeface="黑体" panose="02010609060101010101" pitchFamily="49" charset="-122"/>
              </a:rPr>
              <a:t>OpenGL</a:t>
            </a:r>
            <a:r>
              <a:rPr lang="zh-CN" altLang="en-US" sz="1100" b="1" dirty="0">
                <a:effectLst>
                  <a:outerShdw blurRad="38100" dist="38100" dir="2700000" algn="tl">
                    <a:srgbClr val="C0C0C0"/>
                  </a:outerShdw>
                </a:effectLst>
                <a:ea typeface="黑体" panose="02010609060101010101" pitchFamily="49" charset="-122"/>
              </a:rPr>
              <a:t>屏蔽了与不同图形硬件交互的复杂性，易于掌握和使用。</a:t>
            </a:r>
            <a:endParaRPr lang="zh-CN" altLang="en-US" sz="1100" b="1" dirty="0">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5" presetClass="exit" presetSubtype="10" fill="hold" grpId="1" nodeType="withEffect">
                                  <p:stCondLst>
                                    <p:cond delay="0"/>
                                  </p:stCondLst>
                                  <p:childTnLst>
                                    <p:animEffect transition="out" filter="checkerboard(across)">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5" presetClass="exit" presetSubtype="10" fill="hold" grpId="1" nodeType="withEffect">
                                  <p:stCondLst>
                                    <p:cond delay="0"/>
                                  </p:stCondLst>
                                  <p:childTnLst>
                                    <p:animEffect transition="out" filter="checkerboard(across)">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par>
                                <p:cTn id="48" presetID="5" presetClass="exit" presetSubtype="10" fill="hold" grpId="1" nodeType="withEffect">
                                  <p:stCondLst>
                                    <p:cond delay="0"/>
                                  </p:stCondLst>
                                  <p:childTnLst>
                                    <p:animEffect transition="out" filter="checkerboard(across)">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5" presetClass="exit" presetSubtype="0" fill="hold" grpId="1" nodeType="clickEffect">
                                  <p:stCondLst>
                                    <p:cond delay="0"/>
                                  </p:stCondLst>
                                  <p:childTnLst>
                                    <p:anim calcmode="lin" valueType="num">
                                      <p:cBhvr>
                                        <p:cTn id="54" dur="1000"/>
                                        <p:tgtEl>
                                          <p:spTgt spid="7"/>
                                        </p:tgtEl>
                                        <p:attrNameLst>
                                          <p:attrName>ppt_w</p:attrName>
                                        </p:attrNameLst>
                                      </p:cBhvr>
                                      <p:tavLst>
                                        <p:tav tm="0">
                                          <p:val>
                                            <p:strVal val="ppt_w"/>
                                          </p:val>
                                        </p:tav>
                                        <p:tav tm="100000">
                                          <p:val>
                                            <p:fltVal val="0"/>
                                          </p:val>
                                        </p:tav>
                                      </p:tavLst>
                                    </p:anim>
                                    <p:anim calcmode="lin" valueType="num">
                                      <p:cBhvr>
                                        <p:cTn id="55" dur="1000"/>
                                        <p:tgtEl>
                                          <p:spTgt spid="7"/>
                                        </p:tgtEl>
                                        <p:attrNameLst>
                                          <p:attrName>ppt_h</p:attrName>
                                        </p:attrNameLst>
                                      </p:cBhvr>
                                      <p:tavLst>
                                        <p:tav tm="0">
                                          <p:val>
                                            <p:strVal val="ppt_h"/>
                                          </p:val>
                                        </p:tav>
                                        <p:tav tm="100000">
                                          <p:val>
                                            <p:fltVal val="0"/>
                                          </p:val>
                                        </p:tav>
                                      </p:tavLst>
                                    </p:anim>
                                    <p:anim calcmode="lin" valueType="num">
                                      <p:cBhvr>
                                        <p:cTn id="56" dur="1000"/>
                                        <p:tgtEl>
                                          <p:spTgt spid="7"/>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7" dur="1000"/>
                                        <p:tgtEl>
                                          <p:spTgt spid="7"/>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8"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7" grpId="1" animBg="1" autoUpdateAnimBg="0"/>
      <p:bldP spid="8" grpId="0" animBg="1" autoUpdateAnimBg="0"/>
      <p:bldP spid="8" grpId="1" animBg="1" autoUpdateAnimBg="0"/>
      <p:bldP spid="9" grpId="0" animBg="1" autoUpdateAnimBg="0"/>
      <p:bldP spid="9" grpId="1" animBg="1" autoUpdateAnimBg="0"/>
      <p:bldP spid="10" grpId="0" animBg="1" autoUpdateAnimBg="0"/>
      <p:bldP spid="10" grpId="1"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a:xfrm>
            <a:off x="1371600" y="228600"/>
            <a:ext cx="7086600" cy="1066800"/>
          </a:xfrm>
        </p:spPr>
        <p:txBody>
          <a:bodyPr/>
          <a:lstStyle/>
          <a:p>
            <a:pPr eaLnBrk="1" hangingPunct="1"/>
            <a:r>
              <a:rPr lang="zh-CN" altLang="en-US" dirty="0"/>
              <a:t>什么是</a:t>
            </a:r>
            <a:r>
              <a:rPr lang="en-US" altLang="zh-CN" dirty="0"/>
              <a:t>OpenGL</a:t>
            </a:r>
            <a:r>
              <a:rPr lang="zh-CN" altLang="en-US" dirty="0"/>
              <a:t>？</a:t>
            </a:r>
            <a:r>
              <a:rPr lang="en-US" altLang="zh-CN" dirty="0"/>
              <a:t>——</a:t>
            </a:r>
            <a:r>
              <a:rPr lang="zh-CN" altLang="en-US" dirty="0"/>
              <a:t>准确定义</a:t>
            </a:r>
            <a:endParaRPr lang="zh-CN" altLang="en-US" dirty="0"/>
          </a:p>
        </p:txBody>
      </p:sp>
      <p:sp>
        <p:nvSpPr>
          <p:cNvPr id="3075" name="内容占位符 2"/>
          <p:cNvSpPr>
            <a:spLocks noGrp="1"/>
          </p:cNvSpPr>
          <p:nvPr>
            <p:ph idx="1"/>
          </p:nvPr>
        </p:nvSpPr>
        <p:spPr/>
        <p:txBody>
          <a:bodyPr/>
          <a:lstStyle/>
          <a:p>
            <a:pPr eaLnBrk="1" hangingPunct="1"/>
            <a:r>
              <a:rPr lang="en-US" altLang="zh-CN" dirty="0"/>
              <a:t>OpenGL</a:t>
            </a:r>
            <a:r>
              <a:rPr lang="en-US" altLang="zh-CN" dirty="0">
                <a:latin typeface="黑体" panose="02010609060101010101" pitchFamily="49" charset="-122"/>
              </a:rPr>
              <a:t>——</a:t>
            </a:r>
            <a:r>
              <a:rPr lang="zh-CN" altLang="en-US" dirty="0">
                <a:solidFill>
                  <a:schemeClr val="accent2"/>
                </a:solidFill>
              </a:rPr>
              <a:t>图形硬件的一种软件接口</a:t>
            </a:r>
            <a:endParaRPr lang="zh-CN" altLang="en-US" dirty="0">
              <a:solidFill>
                <a:schemeClr val="accent2"/>
              </a:solidFill>
            </a:endParaRPr>
          </a:p>
          <a:p>
            <a:pPr eaLnBrk="1" hangingPunct="1"/>
            <a:endParaRPr lang="zh-CN" altLang="en-US" dirty="0"/>
          </a:p>
        </p:txBody>
      </p:sp>
      <p:grpSp>
        <p:nvGrpSpPr>
          <p:cNvPr id="4" name="Group 4"/>
          <p:cNvGrpSpPr/>
          <p:nvPr/>
        </p:nvGrpSpPr>
        <p:grpSpPr bwMode="auto">
          <a:xfrm>
            <a:off x="2373710" y="2789635"/>
            <a:ext cx="3131344" cy="2700338"/>
            <a:chOff x="0" y="0"/>
            <a:chExt cx="2630" cy="2268"/>
          </a:xfrm>
          <a:solidFill>
            <a:schemeClr val="bg2">
              <a:lumMod val="40000"/>
              <a:lumOff val="60000"/>
            </a:schemeClr>
          </a:solidFill>
        </p:grpSpPr>
        <p:sp>
          <p:nvSpPr>
            <p:cNvPr id="5" name="Rectangle 5"/>
            <p:cNvSpPr>
              <a:spLocks noChangeArrowheads="1"/>
            </p:cNvSpPr>
            <p:nvPr/>
          </p:nvSpPr>
          <p:spPr bwMode="auto">
            <a:xfrm>
              <a:off x="408" y="0"/>
              <a:ext cx="2222" cy="363"/>
            </a:xfrm>
            <a:prstGeom prst="rect">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eaLnBrk="1" hangingPunct="1">
                <a:defRPr/>
              </a:pPr>
              <a:r>
                <a:rPr lang="zh-CN" altLang="en-US" sz="1500" b="1" dirty="0">
                  <a:effectLst>
                    <a:outerShdw blurRad="38100" dist="38100" dir="2700000" algn="tl">
                      <a:srgbClr val="FFFFFF"/>
                    </a:outerShdw>
                  </a:effectLst>
                  <a:ea typeface="黑体" panose="02010609060101010101" pitchFamily="49" charset="-122"/>
                </a:rPr>
                <a:t>图形应用程序</a:t>
              </a:r>
              <a:endParaRPr lang="zh-CN" altLang="en-US" sz="1500" b="1" dirty="0">
                <a:effectLst>
                  <a:outerShdw blurRad="38100" dist="38100" dir="2700000" algn="tl">
                    <a:srgbClr val="FFFFFF"/>
                  </a:outerShdw>
                </a:effectLst>
                <a:ea typeface="黑体" panose="02010609060101010101" pitchFamily="49" charset="-122"/>
              </a:endParaRPr>
            </a:p>
          </p:txBody>
        </p:sp>
        <p:sp>
          <p:nvSpPr>
            <p:cNvPr id="6" name="AutoShape 6"/>
            <p:cNvSpPr>
              <a:spLocks noChangeArrowheads="1"/>
            </p:cNvSpPr>
            <p:nvPr/>
          </p:nvSpPr>
          <p:spPr bwMode="auto">
            <a:xfrm>
              <a:off x="1406" y="363"/>
              <a:ext cx="181" cy="272"/>
            </a:xfrm>
            <a:prstGeom prst="upDownArrow">
              <a:avLst>
                <a:gd name="adj1" fmla="val 50000"/>
                <a:gd name="adj2" fmla="val 30055"/>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defRPr/>
              </a:pPr>
              <a:endParaRPr lang="zh-CN" altLang="en-US"/>
            </a:p>
          </p:txBody>
        </p:sp>
        <p:sp>
          <p:nvSpPr>
            <p:cNvPr id="7" name="Rectangle 7"/>
            <p:cNvSpPr>
              <a:spLocks noChangeArrowheads="1"/>
            </p:cNvSpPr>
            <p:nvPr/>
          </p:nvSpPr>
          <p:spPr bwMode="auto">
            <a:xfrm>
              <a:off x="408" y="635"/>
              <a:ext cx="2222" cy="363"/>
            </a:xfrm>
            <a:prstGeom prst="rect">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en-US" sz="1500" b="1">
                  <a:effectLst>
                    <a:outerShdw blurRad="38100" dist="38100" dir="2700000" algn="tl">
                      <a:srgbClr val="FFFFFF"/>
                    </a:outerShdw>
                  </a:effectLst>
                  <a:ea typeface="黑体" panose="02010609060101010101" pitchFamily="49" charset="-122"/>
                </a:rPr>
                <a:t>OpenGL</a:t>
              </a:r>
              <a:r>
                <a:rPr lang="zh-CN" altLang="en-US" sz="1500" b="1">
                  <a:effectLst>
                    <a:outerShdw blurRad="38100" dist="38100" dir="2700000" algn="tl">
                      <a:srgbClr val="FFFFFF"/>
                    </a:outerShdw>
                  </a:effectLst>
                  <a:ea typeface="黑体" panose="02010609060101010101" pitchFamily="49" charset="-122"/>
                </a:rPr>
                <a:t>接口（</a:t>
              </a:r>
              <a:r>
                <a:rPr lang="en-US" sz="1500" b="1">
                  <a:effectLst>
                    <a:outerShdw blurRad="38100" dist="38100" dir="2700000" algn="tl">
                      <a:srgbClr val="FFFFFF"/>
                    </a:outerShdw>
                  </a:effectLst>
                  <a:ea typeface="黑体" panose="02010609060101010101" pitchFamily="49" charset="-122"/>
                </a:rPr>
                <a:t>OpenGL API</a:t>
              </a:r>
              <a:r>
                <a:rPr lang="zh-CN" altLang="en-US" sz="1500" b="1">
                  <a:effectLst>
                    <a:outerShdw blurRad="38100" dist="38100" dir="2700000" algn="tl">
                      <a:srgbClr val="FFFFFF"/>
                    </a:outerShdw>
                  </a:effectLst>
                  <a:ea typeface="黑体" panose="02010609060101010101" pitchFamily="49" charset="-122"/>
                </a:rPr>
                <a:t>）</a:t>
              </a:r>
              <a:endParaRPr lang="zh-CN" altLang="en-US" sz="1500" b="1">
                <a:effectLst>
                  <a:outerShdw blurRad="38100" dist="38100" dir="2700000" algn="tl">
                    <a:srgbClr val="FFFFFF"/>
                  </a:outerShdw>
                </a:effectLst>
                <a:ea typeface="黑体" panose="02010609060101010101" pitchFamily="49" charset="-122"/>
              </a:endParaRPr>
            </a:p>
          </p:txBody>
        </p:sp>
        <p:sp>
          <p:nvSpPr>
            <p:cNvPr id="8" name="AutoShape 8"/>
            <p:cNvSpPr>
              <a:spLocks noChangeArrowheads="1"/>
            </p:cNvSpPr>
            <p:nvPr/>
          </p:nvSpPr>
          <p:spPr bwMode="auto">
            <a:xfrm>
              <a:off x="1406" y="998"/>
              <a:ext cx="181" cy="272"/>
            </a:xfrm>
            <a:prstGeom prst="upDownArrow">
              <a:avLst>
                <a:gd name="adj1" fmla="val 50000"/>
                <a:gd name="adj2" fmla="val 30055"/>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defRPr/>
              </a:pPr>
              <a:endParaRPr lang="zh-CN" altLang="en-US"/>
            </a:p>
          </p:txBody>
        </p:sp>
        <p:sp>
          <p:nvSpPr>
            <p:cNvPr id="9" name="Rectangle 9"/>
            <p:cNvSpPr>
              <a:spLocks noChangeArrowheads="1"/>
            </p:cNvSpPr>
            <p:nvPr/>
          </p:nvSpPr>
          <p:spPr bwMode="auto">
            <a:xfrm>
              <a:off x="408" y="1270"/>
              <a:ext cx="2222" cy="363"/>
            </a:xfrm>
            <a:prstGeom prst="rect">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eaLnBrk="1" hangingPunct="1">
                <a:defRPr/>
              </a:pPr>
              <a:r>
                <a:rPr lang="en-US" sz="1500" b="1">
                  <a:effectLst>
                    <a:outerShdw blurRad="38100" dist="38100" dir="2700000" algn="tl">
                      <a:srgbClr val="FFFFFF"/>
                    </a:outerShdw>
                  </a:effectLst>
                  <a:ea typeface="黑体" panose="02010609060101010101" pitchFamily="49" charset="-122"/>
                </a:rPr>
                <a:t>OpenGL</a:t>
              </a:r>
              <a:r>
                <a:rPr lang="zh-CN" altLang="en-US" sz="1500" b="1">
                  <a:effectLst>
                    <a:outerShdw blurRad="38100" dist="38100" dir="2700000" algn="tl">
                      <a:srgbClr val="FFFFFF"/>
                    </a:outerShdw>
                  </a:effectLst>
                  <a:ea typeface="黑体" panose="02010609060101010101" pitchFamily="49" charset="-122"/>
                </a:rPr>
                <a:t>实现</a:t>
              </a:r>
              <a:endParaRPr lang="zh-CN" altLang="en-US" sz="1500" b="1">
                <a:effectLst>
                  <a:outerShdw blurRad="38100" dist="38100" dir="2700000" algn="tl">
                    <a:srgbClr val="FFFFFF"/>
                  </a:outerShdw>
                </a:effectLst>
                <a:ea typeface="黑体" panose="02010609060101010101" pitchFamily="49" charset="-122"/>
              </a:endParaRPr>
            </a:p>
          </p:txBody>
        </p:sp>
        <p:sp>
          <p:nvSpPr>
            <p:cNvPr id="10" name="AutoShape 10"/>
            <p:cNvSpPr>
              <a:spLocks noChangeArrowheads="1"/>
            </p:cNvSpPr>
            <p:nvPr/>
          </p:nvSpPr>
          <p:spPr bwMode="auto">
            <a:xfrm>
              <a:off x="1406" y="1633"/>
              <a:ext cx="181" cy="272"/>
            </a:xfrm>
            <a:prstGeom prst="upDownArrow">
              <a:avLst>
                <a:gd name="adj1" fmla="val 50000"/>
                <a:gd name="adj2" fmla="val 30055"/>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defRPr/>
              </a:pPr>
              <a:endParaRPr lang="zh-CN" altLang="en-US"/>
            </a:p>
          </p:txBody>
        </p:sp>
        <p:sp>
          <p:nvSpPr>
            <p:cNvPr id="11" name="Rectangle 11"/>
            <p:cNvSpPr>
              <a:spLocks noChangeArrowheads="1"/>
            </p:cNvSpPr>
            <p:nvPr/>
          </p:nvSpPr>
          <p:spPr bwMode="auto">
            <a:xfrm>
              <a:off x="408" y="1905"/>
              <a:ext cx="2222" cy="363"/>
            </a:xfrm>
            <a:prstGeom prst="rect">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eaLnBrk="1" hangingPunct="1">
                <a:defRPr/>
              </a:pPr>
              <a:r>
                <a:rPr lang="zh-CN" altLang="en-US" sz="1500" b="1">
                  <a:effectLst>
                    <a:outerShdw blurRad="38100" dist="38100" dir="2700000" algn="tl">
                      <a:srgbClr val="FFFFFF"/>
                    </a:outerShdw>
                  </a:effectLst>
                  <a:ea typeface="黑体" panose="02010609060101010101" pitchFamily="49" charset="-122"/>
                </a:rPr>
                <a:t>图形硬件</a:t>
              </a:r>
              <a:endParaRPr lang="zh-CN" altLang="en-US" sz="1500" b="1">
                <a:effectLst>
                  <a:outerShdw blurRad="38100" dist="38100" dir="2700000" algn="tl">
                    <a:srgbClr val="FFFFFF"/>
                  </a:outerShdw>
                </a:effectLst>
                <a:ea typeface="黑体" panose="02010609060101010101" pitchFamily="49" charset="-122"/>
              </a:endParaRPr>
            </a:p>
          </p:txBody>
        </p:sp>
        <p:sp>
          <p:nvSpPr>
            <p:cNvPr id="12" name="Rectangle 12"/>
            <p:cNvSpPr>
              <a:spLocks noChangeArrowheads="1"/>
            </p:cNvSpPr>
            <p:nvPr/>
          </p:nvSpPr>
          <p:spPr bwMode="auto">
            <a:xfrm>
              <a:off x="0" y="0"/>
              <a:ext cx="408" cy="2268"/>
            </a:xfrm>
            <a:prstGeom prst="rect">
              <a:avLst/>
            </a:prstGeom>
            <a:grp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FFFFFF"/>
                    </a:outerShdw>
                  </a:effectLst>
                  <a:ea typeface="黑体" panose="02010609060101010101" pitchFamily="49" charset="-122"/>
                </a:rPr>
                <a:t>软</a:t>
              </a:r>
              <a:endParaRPr lang="zh-CN" altLang="en-US" sz="1500" b="1">
                <a:effectLst>
                  <a:outerShdw blurRad="38100" dist="38100" dir="2700000" algn="tl">
                    <a:srgbClr val="FFFFFF"/>
                  </a:outerShdw>
                </a:effectLst>
                <a:ea typeface="黑体" panose="02010609060101010101" pitchFamily="49" charset="-122"/>
              </a:endParaRPr>
            </a:p>
            <a:p>
              <a:pPr algn="ctr" eaLnBrk="1" hangingPunct="1">
                <a:defRPr/>
              </a:pPr>
              <a:r>
                <a:rPr lang="zh-CN" altLang="en-US" sz="1500" b="1">
                  <a:effectLst>
                    <a:outerShdw blurRad="38100" dist="38100" dir="2700000" algn="tl">
                      <a:srgbClr val="FFFFFF"/>
                    </a:outerShdw>
                  </a:effectLst>
                  <a:ea typeface="黑体" panose="02010609060101010101" pitchFamily="49" charset="-122"/>
                </a:rPr>
                <a:t>件</a:t>
              </a:r>
              <a:endParaRPr lang="zh-CN" altLang="en-US" sz="1500" b="1">
                <a:effectLst>
                  <a:outerShdw blurRad="38100" dist="38100" dir="2700000" algn="tl">
                    <a:srgbClr val="FFFFFF"/>
                  </a:outerShdw>
                </a:effectLst>
                <a:ea typeface="黑体" panose="02010609060101010101" pitchFamily="49" charset="-122"/>
              </a:endParaRPr>
            </a:p>
            <a:p>
              <a:pPr algn="ctr" eaLnBrk="1" hangingPunct="1">
                <a:defRPr/>
              </a:pPr>
              <a:endParaRPr lang="zh-CN" altLang="en-US" sz="1500" b="1">
                <a:effectLst>
                  <a:outerShdw blurRad="38100" dist="38100" dir="2700000" algn="tl">
                    <a:srgbClr val="FFFFFF"/>
                  </a:outerShdw>
                </a:effectLst>
                <a:ea typeface="黑体" panose="02010609060101010101" pitchFamily="49" charset="-122"/>
              </a:endParaRPr>
            </a:p>
            <a:p>
              <a:pPr algn="ctr" eaLnBrk="1" hangingPunct="1">
                <a:defRPr/>
              </a:pPr>
              <a:endParaRPr lang="zh-CN" altLang="en-US" sz="1500" b="1">
                <a:effectLst>
                  <a:outerShdw blurRad="38100" dist="38100" dir="2700000" algn="tl">
                    <a:srgbClr val="FFFFFF"/>
                  </a:outerShdw>
                </a:effectLst>
                <a:ea typeface="黑体" panose="02010609060101010101" pitchFamily="49" charset="-122"/>
              </a:endParaRPr>
            </a:p>
            <a:p>
              <a:pPr algn="ctr" eaLnBrk="1" hangingPunct="1">
                <a:defRPr/>
              </a:pPr>
              <a:endParaRPr lang="zh-CN" altLang="en-US" sz="1500" b="1">
                <a:effectLst>
                  <a:outerShdw blurRad="38100" dist="38100" dir="2700000" algn="tl">
                    <a:srgbClr val="FFFFFF"/>
                  </a:outerShdw>
                </a:effectLst>
                <a:ea typeface="黑体" panose="02010609060101010101" pitchFamily="49" charset="-122"/>
              </a:endParaRPr>
            </a:p>
            <a:p>
              <a:pPr algn="ctr" eaLnBrk="1" hangingPunct="1">
                <a:defRPr/>
              </a:pPr>
              <a:r>
                <a:rPr lang="zh-CN" altLang="en-US" sz="1500" b="1">
                  <a:effectLst>
                    <a:outerShdw blurRad="38100" dist="38100" dir="2700000" algn="tl">
                      <a:srgbClr val="FFFFFF"/>
                    </a:outerShdw>
                  </a:effectLst>
                  <a:ea typeface="黑体" panose="02010609060101010101" pitchFamily="49" charset="-122"/>
                </a:rPr>
                <a:t>硬</a:t>
              </a:r>
              <a:endParaRPr lang="zh-CN" altLang="en-US" sz="1500" b="1">
                <a:effectLst>
                  <a:outerShdw blurRad="38100" dist="38100" dir="2700000" algn="tl">
                    <a:srgbClr val="FFFFFF"/>
                  </a:outerShdw>
                </a:effectLst>
                <a:ea typeface="黑体" panose="02010609060101010101" pitchFamily="49" charset="-122"/>
              </a:endParaRPr>
            </a:p>
            <a:p>
              <a:pPr algn="ctr" eaLnBrk="1" hangingPunct="1">
                <a:defRPr/>
              </a:pPr>
              <a:r>
                <a:rPr lang="zh-CN" altLang="en-US" sz="1500" b="1">
                  <a:effectLst>
                    <a:outerShdw blurRad="38100" dist="38100" dir="2700000" algn="tl">
                      <a:srgbClr val="FFFFFF"/>
                    </a:outerShdw>
                  </a:effectLst>
                  <a:ea typeface="黑体" panose="02010609060101010101" pitchFamily="49" charset="-122"/>
                </a:rPr>
                <a:t>件</a:t>
              </a:r>
              <a:endParaRPr lang="zh-CN" altLang="en-US" sz="1500" b="1">
                <a:effectLst>
                  <a:outerShdw blurRad="38100" dist="38100" dir="2700000" algn="tl">
                    <a:srgbClr val="FFFFFF"/>
                  </a:outerShdw>
                </a:effectLst>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上节内容回顾</a:t>
            </a:r>
            <a:endParaRPr lang="en-US" dirty="0"/>
          </a:p>
        </p:txBody>
      </p:sp>
      <p:sp>
        <p:nvSpPr>
          <p:cNvPr id="3" name="内容占位符 2"/>
          <p:cNvSpPr>
            <a:spLocks noGrp="1"/>
          </p:cNvSpPr>
          <p:nvPr>
            <p:ph idx="1"/>
          </p:nvPr>
        </p:nvSpPr>
        <p:spPr/>
        <p:txBody>
          <a:bodyPr/>
          <a:lstStyle/>
          <a:p>
            <a:r>
              <a:rPr lang="zh-CN" altLang="en-US" dirty="0"/>
              <a:t>图像生成模型</a:t>
            </a:r>
            <a:endParaRPr lang="en-US" altLang="zh-CN" dirty="0"/>
          </a:p>
          <a:p>
            <a:pPr lvl="1"/>
            <a:r>
              <a:rPr lang="zh-CN" altLang="en-US" dirty="0"/>
              <a:t>四要素：几何、材质、光照、观察者</a:t>
            </a:r>
            <a:endParaRPr lang="en-US" altLang="zh-CN" dirty="0"/>
          </a:p>
          <a:p>
            <a:pPr lvl="1"/>
            <a:r>
              <a:rPr lang="zh-CN" altLang="en-US" dirty="0"/>
              <a:t>视觉系统</a:t>
            </a:r>
            <a:endParaRPr lang="en-US" altLang="zh-CN" dirty="0"/>
          </a:p>
          <a:p>
            <a:pPr lvl="2"/>
            <a:r>
              <a:rPr lang="zh-CN" altLang="en-US" dirty="0"/>
              <a:t>光的性质</a:t>
            </a:r>
            <a:endParaRPr lang="en-US" altLang="zh-CN" dirty="0"/>
          </a:p>
          <a:p>
            <a:pPr lvl="2"/>
            <a:r>
              <a:rPr lang="zh-CN" altLang="en-US" dirty="0"/>
              <a:t>人眼构造</a:t>
            </a:r>
            <a:endParaRPr lang="en-US" altLang="zh-CN" dirty="0"/>
          </a:p>
          <a:p>
            <a:pPr lvl="2"/>
            <a:r>
              <a:rPr lang="zh-CN" altLang="en-US" dirty="0"/>
              <a:t>加色</a:t>
            </a:r>
            <a:r>
              <a:rPr lang="en-US" altLang="zh-CN" dirty="0"/>
              <a:t>/</a:t>
            </a:r>
            <a:r>
              <a:rPr lang="zh-CN" altLang="en-US" dirty="0"/>
              <a:t>减色系统</a:t>
            </a:r>
            <a:endParaRPr lang="en-US" altLang="zh-CN" dirty="0"/>
          </a:p>
          <a:p>
            <a:pPr lvl="1"/>
            <a:r>
              <a:rPr lang="zh-CN" altLang="en-US" dirty="0"/>
              <a:t>全局光照明模型（</a:t>
            </a:r>
            <a:r>
              <a:rPr lang="en-US" altLang="zh-CN" dirty="0"/>
              <a:t>Global Illumination</a:t>
            </a:r>
            <a:r>
              <a:rPr lang="zh-CN" altLang="en-US" dirty="0"/>
              <a:t>）与局部光照明模型（</a:t>
            </a:r>
            <a:r>
              <a:rPr lang="en-US" altLang="zh-CN" dirty="0"/>
              <a:t>Local Illumination</a:t>
            </a:r>
            <a:r>
              <a:rPr lang="zh-CN" altLang="en-US" dirty="0"/>
              <a:t>）</a:t>
            </a:r>
            <a:endParaRPr lang="en-US" altLang="zh-CN" dirty="0"/>
          </a:p>
          <a:p>
            <a:pPr lvl="1"/>
            <a:r>
              <a:rPr lang="zh-CN" altLang="en-US" dirty="0"/>
              <a:t>针孔相机成像模型（</a:t>
            </a:r>
            <a:r>
              <a:rPr lang="en-US" altLang="zh-CN" dirty="0"/>
              <a:t>Pinhole Camera</a:t>
            </a:r>
            <a:r>
              <a:rPr lang="zh-CN" altLang="en-US" dirty="0"/>
              <a:t>）</a:t>
            </a:r>
            <a:endParaRPr lang="en-US" altLang="zh-CN" dirty="0"/>
          </a:p>
          <a:p>
            <a:pPr lvl="2"/>
            <a:r>
              <a:rPr lang="zh-CN" altLang="en-US" dirty="0"/>
              <a:t>简单的投影计算</a:t>
            </a:r>
            <a:endParaRPr lang="en-US" altLang="zh-CN" dirty="0"/>
          </a:p>
          <a:p>
            <a:pPr lvl="2"/>
            <a:r>
              <a:rPr lang="zh-CN" altLang="en-US" dirty="0"/>
              <a:t>裁剪的概念</a:t>
            </a:r>
            <a:endParaRPr lang="en-US" altLang="zh-CN"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pPr eaLnBrk="1" hangingPunct="1"/>
            <a:r>
              <a:rPr lang="zh-CN" altLang="en-US" dirty="0"/>
              <a:t>什么是</a:t>
            </a:r>
            <a:r>
              <a:rPr lang="en-US" altLang="zh-CN" dirty="0"/>
              <a:t>OpenGL</a:t>
            </a:r>
            <a:r>
              <a:rPr lang="zh-CN" altLang="en-US" dirty="0"/>
              <a:t>？</a:t>
            </a:r>
            <a:br>
              <a:rPr lang="en-US" altLang="zh-CN" dirty="0"/>
            </a:br>
            <a:r>
              <a:rPr lang="en-US" altLang="zh-CN" dirty="0"/>
              <a:t>——OpenGL</a:t>
            </a:r>
            <a:r>
              <a:rPr lang="zh-CN" altLang="en-US" dirty="0"/>
              <a:t>接口</a:t>
            </a:r>
            <a:endParaRPr lang="zh-CN" altLang="en-US" dirty="0"/>
          </a:p>
        </p:txBody>
      </p:sp>
      <p:sp>
        <p:nvSpPr>
          <p:cNvPr id="4099" name="内容占位符 2"/>
          <p:cNvSpPr>
            <a:spLocks noGrp="1"/>
          </p:cNvSpPr>
          <p:nvPr>
            <p:ph idx="1"/>
          </p:nvPr>
        </p:nvSpPr>
        <p:spPr/>
        <p:txBody>
          <a:bodyPr/>
          <a:lstStyle/>
          <a:p>
            <a:pPr eaLnBrk="1" hangingPunct="1"/>
            <a:endParaRPr lang="zh-CN" altLang="en-US"/>
          </a:p>
        </p:txBody>
      </p:sp>
      <p:sp>
        <p:nvSpPr>
          <p:cNvPr id="4100" name="Line 3"/>
          <p:cNvSpPr>
            <a:spLocks noChangeShapeType="1"/>
          </p:cNvSpPr>
          <p:nvPr/>
        </p:nvSpPr>
        <p:spPr bwMode="auto">
          <a:xfrm flipH="1">
            <a:off x="2770188" y="3798888"/>
            <a:ext cx="43338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en-US"/>
          </a:p>
        </p:txBody>
      </p:sp>
      <p:sp>
        <p:nvSpPr>
          <p:cNvPr id="4101" name="Rectangle 4"/>
          <p:cNvSpPr>
            <a:spLocks noChangeArrowheads="1"/>
          </p:cNvSpPr>
          <p:nvPr/>
        </p:nvSpPr>
        <p:spPr bwMode="auto">
          <a:xfrm>
            <a:off x="3473450" y="2125663"/>
            <a:ext cx="4084638" cy="1619250"/>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Rectangle 5"/>
          <p:cNvSpPr>
            <a:spLocks noChangeArrowheads="1"/>
          </p:cNvSpPr>
          <p:nvPr/>
        </p:nvSpPr>
        <p:spPr bwMode="auto">
          <a:xfrm>
            <a:off x="4275138" y="2197100"/>
            <a:ext cx="3217862" cy="145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8275" indent="-168275" eaLnBrk="0" hangingPunct="0">
              <a:spcBef>
                <a:spcPct val="40000"/>
              </a:spcBef>
              <a:spcAft>
                <a:spcPct val="20000"/>
              </a:spcAft>
              <a:buClr>
                <a:schemeClr val="tx2"/>
              </a:buClr>
              <a:buSzPct val="125000"/>
              <a:buFont typeface="Wingdings" panose="05000000000000000000" pitchFamily="2" charset="2"/>
              <a:buChar char="8"/>
              <a:tabLst>
                <a:tab pos="8521700" algn="r"/>
              </a:tabLst>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marL="190500" indent="266700" eaLnBrk="0" hangingPunct="0">
              <a:buClr>
                <a:schemeClr val="tx2"/>
              </a:buClr>
              <a:buSzPct val="125000"/>
              <a:buFont typeface="Wingdings" panose="05000000000000000000" pitchFamily="2" charset="2"/>
              <a:buChar char="!"/>
              <a:tabLst>
                <a:tab pos="8521700" algn="r"/>
              </a:tabLst>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marL="371475" indent="-179705" eaLnBrk="0" hangingPunct="0">
              <a:buClr>
                <a:schemeClr val="tx2"/>
              </a:buClr>
              <a:buSzPct val="125000"/>
              <a:buFont typeface="Wingdings" panose="05000000000000000000" pitchFamily="2" charset="2"/>
              <a:buChar char="#"/>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marL="548005" indent="-174625" eaLnBrk="0" hangingPunct="0">
              <a:buClr>
                <a:schemeClr val="tx2"/>
              </a:buClr>
              <a:buSzPct val="125000"/>
              <a:buFont typeface="Wingdings" panose="05000000000000000000" pitchFamily="2" charset="2"/>
              <a:buChar char="Q"/>
              <a:tabLst>
                <a:tab pos="8521700" algn="r"/>
              </a:tabLst>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marL="1511300" indent="-328930" eaLnBrk="0" hangingPunct="0">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19685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24257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28829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33401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lvl="1">
              <a:defRPr/>
            </a:pPr>
            <a:r>
              <a:rPr lang="en-US" altLang="zh-CN" sz="1350" dirty="0">
                <a:solidFill>
                  <a:schemeClr val="tx1"/>
                </a:solidFill>
              </a:rPr>
              <a:t> </a:t>
            </a:r>
            <a:r>
              <a:rPr lang="zh-CN" altLang="en-US" sz="1350" dirty="0">
                <a:solidFill>
                  <a:schemeClr val="tx1"/>
                </a:solidFill>
              </a:rPr>
              <a:t>构建二维和三维几何物体，并控制这些物体按某种方式绘制到显示缓冲区中</a:t>
            </a:r>
            <a:endParaRPr lang="zh-CN" altLang="en-US" sz="1350" dirty="0">
              <a:solidFill>
                <a:schemeClr val="tx1"/>
              </a:solidFill>
            </a:endParaRPr>
          </a:p>
          <a:p>
            <a:pPr lvl="1">
              <a:defRPr/>
            </a:pPr>
            <a:endParaRPr lang="zh-CN" altLang="en-US" sz="1350" dirty="0">
              <a:solidFill>
                <a:schemeClr val="tx1"/>
              </a:solidFill>
            </a:endParaRPr>
          </a:p>
          <a:p>
            <a:pPr lvl="1">
              <a:defRPr/>
            </a:pPr>
            <a:r>
              <a:rPr lang="zh-CN" altLang="en-US" sz="1350" dirty="0">
                <a:solidFill>
                  <a:schemeClr val="tx1"/>
                </a:solidFill>
              </a:rPr>
              <a:t> 提供了物体平移、旋转、缩放、光照、纹理、材质、像素、位图、文字、交互以及提高显示性能等方面的功能</a:t>
            </a:r>
            <a:endParaRPr lang="zh-CN" altLang="en-US" sz="1350" dirty="0">
              <a:solidFill>
                <a:schemeClr val="tx1"/>
              </a:solidFill>
            </a:endParaRPr>
          </a:p>
        </p:txBody>
      </p:sp>
      <p:sp>
        <p:nvSpPr>
          <p:cNvPr id="4103" name="AutoShape 6"/>
          <p:cNvSpPr>
            <a:spLocks noChangeArrowheads="1"/>
          </p:cNvSpPr>
          <p:nvPr/>
        </p:nvSpPr>
        <p:spPr bwMode="auto">
          <a:xfrm>
            <a:off x="3473450" y="2503488"/>
            <a:ext cx="776288" cy="776287"/>
          </a:xfrm>
          <a:prstGeom prst="plus">
            <a:avLst>
              <a:gd name="adj" fmla="val 35074"/>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4" name="Rectangle 7"/>
          <p:cNvSpPr>
            <a:spLocks noChangeArrowheads="1"/>
          </p:cNvSpPr>
          <p:nvPr/>
        </p:nvSpPr>
        <p:spPr bwMode="auto">
          <a:xfrm>
            <a:off x="3525838" y="4664075"/>
            <a:ext cx="777875" cy="230188"/>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5" name="Rectangle 8"/>
          <p:cNvSpPr>
            <a:spLocks noChangeArrowheads="1"/>
          </p:cNvSpPr>
          <p:nvPr/>
        </p:nvSpPr>
        <p:spPr bwMode="auto">
          <a:xfrm>
            <a:off x="3473450" y="4230688"/>
            <a:ext cx="4084638" cy="1063625"/>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Rectangle 9"/>
          <p:cNvSpPr>
            <a:spLocks noChangeArrowheads="1"/>
          </p:cNvSpPr>
          <p:nvPr/>
        </p:nvSpPr>
        <p:spPr bwMode="auto">
          <a:xfrm>
            <a:off x="4337050" y="4284663"/>
            <a:ext cx="3109913"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8275" indent="-168275" eaLnBrk="0" hangingPunct="0">
              <a:spcBef>
                <a:spcPct val="40000"/>
              </a:spcBef>
              <a:spcAft>
                <a:spcPct val="20000"/>
              </a:spcAft>
              <a:buClr>
                <a:schemeClr val="tx2"/>
              </a:buClr>
              <a:buSzPct val="125000"/>
              <a:buFont typeface="Wingdings" panose="05000000000000000000" pitchFamily="2" charset="2"/>
              <a:buChar char="8"/>
              <a:tabLst>
                <a:tab pos="8521700" algn="r"/>
              </a:tabLst>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marL="190500" indent="266700" eaLnBrk="0" hangingPunct="0">
              <a:buClr>
                <a:schemeClr val="tx2"/>
              </a:buClr>
              <a:buSzPct val="125000"/>
              <a:buFont typeface="Wingdings" panose="05000000000000000000" pitchFamily="2" charset="2"/>
              <a:buChar char="!"/>
              <a:tabLst>
                <a:tab pos="8521700" algn="r"/>
              </a:tabLst>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marL="371475" indent="-179705" eaLnBrk="0" hangingPunct="0">
              <a:buClr>
                <a:schemeClr val="tx2"/>
              </a:buClr>
              <a:buSzPct val="125000"/>
              <a:buFont typeface="Wingdings" panose="05000000000000000000" pitchFamily="2" charset="2"/>
              <a:buChar char="#"/>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marL="548005" indent="-174625" eaLnBrk="0" hangingPunct="0">
              <a:buClr>
                <a:schemeClr val="tx2"/>
              </a:buClr>
              <a:buSzPct val="125000"/>
              <a:buFont typeface="Wingdings" panose="05000000000000000000" pitchFamily="2" charset="2"/>
              <a:buChar char="Q"/>
              <a:tabLst>
                <a:tab pos="8521700" algn="r"/>
              </a:tabLst>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marL="1511300" indent="-328930" eaLnBrk="0" hangingPunct="0">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19685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24257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28829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3340100" indent="-328930" eaLnBrk="0" fontAlgn="base" hangingPunct="0">
              <a:spcBef>
                <a:spcPct val="20000"/>
              </a:spcBef>
              <a:spcAft>
                <a:spcPct val="0"/>
              </a:spcAft>
              <a:buClr>
                <a:schemeClr val="tx2"/>
              </a:buClr>
              <a:buSzPct val="125000"/>
              <a:buFont typeface="Wingdings" panose="05000000000000000000" pitchFamily="2" charset="2"/>
              <a:buChar char="F"/>
              <a:tabLst>
                <a:tab pos="8521700" algn="r"/>
              </a:tabLst>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lvl="1">
              <a:defRPr/>
            </a:pPr>
            <a:r>
              <a:rPr lang="zh-CN" altLang="en-US" sz="1350" dirty="0"/>
              <a:t> </a:t>
            </a:r>
            <a:r>
              <a:rPr lang="zh-CN" altLang="en-US" sz="1350" dirty="0">
                <a:solidFill>
                  <a:schemeClr val="tx1"/>
                </a:solidFill>
              </a:rPr>
              <a:t>任何用于窗口管理、用户交互或文件</a:t>
            </a:r>
            <a:r>
              <a:rPr lang="en-US" sz="1350" dirty="0">
                <a:solidFill>
                  <a:schemeClr val="tx1"/>
                </a:solidFill>
              </a:rPr>
              <a:t>I/O</a:t>
            </a:r>
            <a:endParaRPr lang="en-US" sz="1350" dirty="0">
              <a:solidFill>
                <a:schemeClr val="tx1"/>
              </a:solidFill>
            </a:endParaRPr>
          </a:p>
          <a:p>
            <a:pPr lvl="1">
              <a:defRPr/>
            </a:pPr>
            <a:endParaRPr lang="en-US" sz="1350" dirty="0">
              <a:solidFill>
                <a:schemeClr val="tx1"/>
              </a:solidFill>
            </a:endParaRPr>
          </a:p>
          <a:p>
            <a:pPr lvl="1">
              <a:defRPr/>
            </a:pPr>
            <a:r>
              <a:rPr lang="zh-CN" altLang="en-US" sz="1350" dirty="0">
                <a:solidFill>
                  <a:schemeClr val="tx1"/>
                </a:solidFill>
              </a:rPr>
              <a:t> 直接描述复杂三维物体模型</a:t>
            </a:r>
            <a:endParaRPr lang="zh-CN" altLang="en-US" sz="1350" dirty="0">
              <a:solidFill>
                <a:schemeClr val="tx1"/>
              </a:solidFill>
            </a:endParaRPr>
          </a:p>
        </p:txBody>
      </p:sp>
      <p:sp>
        <p:nvSpPr>
          <p:cNvPr id="11" name="Rectangle 10"/>
          <p:cNvSpPr>
            <a:spLocks noChangeArrowheads="1"/>
          </p:cNvSpPr>
          <p:nvPr/>
        </p:nvSpPr>
        <p:spPr bwMode="auto">
          <a:xfrm>
            <a:off x="1250950" y="3671888"/>
            <a:ext cx="1531938" cy="276225"/>
          </a:xfrm>
          <a:prstGeom prst="rect">
            <a:avLst/>
          </a:prstGeom>
          <a:solidFill>
            <a:schemeClr val="bg2">
              <a:lumMod val="40000"/>
              <a:lumOff val="60000"/>
            </a:schemeClr>
          </a:solidFill>
          <a:ln>
            <a:noFill/>
          </a:ln>
          <a:effectLst>
            <a:outerShdw dist="35921" dir="2700000" algn="ctr" rotWithShape="0">
              <a:schemeClr val="bg2"/>
            </a:outerShdw>
          </a:effectLst>
        </p:spPr>
        <p:txBody>
          <a:bodyPr lIns="0" tIns="0" rIns="0" bIns="0" anchor="ctr">
            <a:spAutoFit/>
          </a:bodyPr>
          <a:lstStyle/>
          <a:p>
            <a:pPr eaLnBrk="1" hangingPunct="1">
              <a:defRPr/>
            </a:pPr>
            <a:endParaRPr lang="zh-CN" altLang="en-US"/>
          </a:p>
        </p:txBody>
      </p:sp>
      <p:sp>
        <p:nvSpPr>
          <p:cNvPr id="12" name="Text Box 11"/>
          <p:cNvSpPr txBox="1">
            <a:spLocks noChangeArrowheads="1"/>
          </p:cNvSpPr>
          <p:nvPr/>
        </p:nvSpPr>
        <p:spPr bwMode="auto">
          <a:xfrm>
            <a:off x="1312863" y="3625850"/>
            <a:ext cx="1409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a:defRPr/>
            </a:pPr>
            <a:r>
              <a:rPr lang="en-US" sz="1200" b="1" dirty="0">
                <a:effectLst>
                  <a:outerShdw blurRad="38100" dist="38100" dir="2700000" algn="tl">
                    <a:srgbClr val="C0C0C0"/>
                  </a:outerShdw>
                </a:effectLst>
                <a:ea typeface="黑体" panose="02010609060101010101" pitchFamily="49" charset="-122"/>
              </a:rPr>
              <a:t>OpenGL</a:t>
            </a:r>
            <a:r>
              <a:rPr lang="zh-CN" altLang="en-US" sz="1200" b="1" dirty="0">
                <a:effectLst>
                  <a:outerShdw blurRad="38100" dist="38100" dir="2700000" algn="tl">
                    <a:srgbClr val="C0C0C0"/>
                  </a:outerShdw>
                </a:effectLst>
                <a:ea typeface="黑体" panose="02010609060101010101" pitchFamily="49" charset="-122"/>
              </a:rPr>
              <a:t>核心</a:t>
            </a:r>
            <a:r>
              <a:rPr lang="en-US" sz="1200" b="1" dirty="0">
                <a:effectLst>
                  <a:outerShdw blurRad="38100" dist="38100" dir="2700000" algn="tl">
                    <a:srgbClr val="C0C0C0"/>
                  </a:outerShdw>
                </a:effectLst>
                <a:ea typeface="黑体" panose="02010609060101010101" pitchFamily="49" charset="-122"/>
              </a:rPr>
              <a:t>API</a:t>
            </a:r>
            <a:r>
              <a:rPr lang="zh-CN" altLang="en-US" sz="1200" b="1" dirty="0">
                <a:effectLst>
                  <a:outerShdw blurRad="38100" dist="38100" dir="2700000" algn="tl">
                    <a:srgbClr val="C0C0C0"/>
                  </a:outerShdw>
                </a:effectLst>
                <a:ea typeface="黑体" panose="02010609060101010101" pitchFamily="49" charset="-122"/>
              </a:rPr>
              <a:t>的功能</a:t>
            </a:r>
            <a:endParaRPr lang="zh-CN" altLang="en-US" sz="1200" b="1" dirty="0">
              <a:effectLst>
                <a:outerShdw blurRad="38100" dist="38100" dir="2700000" algn="tl">
                  <a:srgbClr val="C0C0C0"/>
                </a:outerShdw>
              </a:effectLst>
              <a:ea typeface="黑体" panose="02010609060101010101" pitchFamily="49" charset="-122"/>
            </a:endParaRPr>
          </a:p>
        </p:txBody>
      </p:sp>
      <p:cxnSp>
        <p:nvCxnSpPr>
          <p:cNvPr id="4109" name="AutoShape 12"/>
          <p:cNvCxnSpPr>
            <a:cxnSpLocks noChangeShapeType="1"/>
          </p:cNvCxnSpPr>
          <p:nvPr/>
        </p:nvCxnSpPr>
        <p:spPr bwMode="auto">
          <a:xfrm rot="10800000" flipV="1">
            <a:off x="3473450" y="2881313"/>
            <a:ext cx="6350" cy="1873250"/>
          </a:xfrm>
          <a:prstGeom prst="bentConnector3">
            <a:avLst>
              <a:gd name="adj1" fmla="val 3900000"/>
            </a:avLst>
          </a:prstGeom>
          <a:noFill/>
          <a:ln w="190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Text Box 13"/>
          <p:cNvSpPr txBox="1">
            <a:spLocks noChangeArrowheads="1"/>
          </p:cNvSpPr>
          <p:nvPr/>
        </p:nvSpPr>
        <p:spPr bwMode="auto">
          <a:xfrm>
            <a:off x="1366838" y="4932363"/>
            <a:ext cx="1243012"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b="1">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包括</a:t>
            </a:r>
            <a:endParaRPr lang="zh-CN" altLang="en-US" b="1">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spcBef>
                <a:spcPct val="50000"/>
              </a:spcBef>
              <a:defRPr/>
            </a:pPr>
            <a:r>
              <a:rPr lang="en-US" b="1">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b="1">
                <a:effectLst>
                  <a:outerShdw blurRad="38100" dist="38100" dir="2700000" algn="tl">
                    <a:srgbClr val="C0C0C0"/>
                  </a:outerShdw>
                </a:effectLst>
                <a:latin typeface="黑体" panose="02010609060101010101" pitchFamily="49" charset="-122"/>
                <a:ea typeface="黑体" panose="02010609060101010101" pitchFamily="49" charset="-122"/>
              </a:rPr>
              <a:t>不包括</a:t>
            </a:r>
            <a:endParaRPr lang="zh-CN" altLang="en-US" b="1">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zh-CN" altLang="en-US" dirty="0"/>
              <a:t>什么是</a:t>
            </a:r>
            <a:r>
              <a:rPr lang="en-US" altLang="zh-CN" dirty="0"/>
              <a:t>OpenGL</a:t>
            </a:r>
            <a:r>
              <a:rPr lang="zh-CN" altLang="en-US" dirty="0"/>
              <a:t>？</a:t>
            </a:r>
            <a:br>
              <a:rPr lang="en-US" altLang="zh-CN" dirty="0"/>
            </a:br>
            <a:r>
              <a:rPr lang="en-US" altLang="zh-CN" dirty="0"/>
              <a:t>——OpenGL</a:t>
            </a:r>
            <a:r>
              <a:rPr lang="zh-CN" altLang="en-US" dirty="0"/>
              <a:t>实现</a:t>
            </a:r>
            <a:endParaRPr lang="zh-CN" altLang="en-US" dirty="0"/>
          </a:p>
        </p:txBody>
      </p:sp>
      <p:sp>
        <p:nvSpPr>
          <p:cNvPr id="5123" name="内容占位符 2"/>
          <p:cNvSpPr>
            <a:spLocks noGrp="1"/>
          </p:cNvSpPr>
          <p:nvPr>
            <p:ph idx="1"/>
          </p:nvPr>
        </p:nvSpPr>
        <p:spPr/>
        <p:txBody>
          <a:bodyPr/>
          <a:lstStyle/>
          <a:p>
            <a:pPr eaLnBrk="1" hangingPunct="1"/>
            <a:r>
              <a:rPr lang="en-US" altLang="zh-CN"/>
              <a:t>OpenGL</a:t>
            </a:r>
            <a:r>
              <a:rPr lang="zh-CN" altLang="en-US"/>
              <a:t>实现方式</a:t>
            </a:r>
            <a:r>
              <a:rPr lang="en-US" altLang="zh-CN">
                <a:latin typeface="黑体" panose="02010609060101010101" pitchFamily="49" charset="-122"/>
              </a:rPr>
              <a:t>——</a:t>
            </a:r>
            <a:r>
              <a:rPr lang="zh-CN" altLang="en-US"/>
              <a:t>软件实现</a:t>
            </a:r>
            <a:endParaRPr lang="zh-CN" altLang="en-US"/>
          </a:p>
          <a:p>
            <a:pPr eaLnBrk="1" hangingPunct="1"/>
            <a:endParaRPr lang="zh-CN" altLang="en-US"/>
          </a:p>
        </p:txBody>
      </p:sp>
      <p:grpSp>
        <p:nvGrpSpPr>
          <p:cNvPr id="4" name="组合 37"/>
          <p:cNvGrpSpPr/>
          <p:nvPr/>
        </p:nvGrpSpPr>
        <p:grpSpPr bwMode="auto">
          <a:xfrm>
            <a:off x="1792288" y="2655888"/>
            <a:ext cx="4800600" cy="3028950"/>
            <a:chOff x="0" y="0"/>
            <a:chExt cx="6400800" cy="4038600"/>
          </a:xfrm>
        </p:grpSpPr>
        <p:sp>
          <p:nvSpPr>
            <p:cNvPr id="5125" name="矩形 7"/>
            <p:cNvSpPr>
              <a:spLocks noChangeArrowheads="1"/>
            </p:cNvSpPr>
            <p:nvPr/>
          </p:nvSpPr>
          <p:spPr bwMode="auto">
            <a:xfrm>
              <a:off x="0" y="0"/>
              <a:ext cx="6400800" cy="6858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应用程序</a:t>
              </a:r>
              <a:endParaRPr lang="zh-CN" altLang="en-US" sz="1500" b="1"/>
            </a:p>
          </p:txBody>
        </p:sp>
        <p:sp>
          <p:nvSpPr>
            <p:cNvPr id="5126" name="矩形 8"/>
            <p:cNvSpPr>
              <a:spLocks noChangeArrowheads="1"/>
            </p:cNvSpPr>
            <p:nvPr/>
          </p:nvSpPr>
          <p:spPr bwMode="auto">
            <a:xfrm>
              <a:off x="0" y="14478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OS</a:t>
              </a:r>
              <a:r>
                <a:rPr lang="zh-CN" altLang="en-US" sz="1500" b="1"/>
                <a:t>服务</a:t>
              </a:r>
              <a:endParaRPr lang="zh-CN" altLang="en-US" sz="1500" b="1"/>
            </a:p>
          </p:txBody>
        </p:sp>
        <p:cxnSp>
          <p:nvCxnSpPr>
            <p:cNvPr id="5127" name="直接箭头连接符 10"/>
            <p:cNvCxnSpPr>
              <a:cxnSpLocks noChangeShapeType="1"/>
            </p:cNvCxnSpPr>
            <p:nvPr/>
          </p:nvCxnSpPr>
          <p:spPr bwMode="auto">
            <a:xfrm rot="5400000">
              <a:off x="-1524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5128" name="直接箭头连接符 15"/>
            <p:cNvCxnSpPr>
              <a:cxnSpLocks noChangeShapeType="1"/>
            </p:cNvCxnSpPr>
            <p:nvPr/>
          </p:nvCxnSpPr>
          <p:spPr bwMode="auto">
            <a:xfrm rot="5400000" flipH="1" flipV="1">
              <a:off x="3810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5129" name="矩形 16"/>
            <p:cNvSpPr>
              <a:spLocks noChangeArrowheads="1"/>
            </p:cNvSpPr>
            <p:nvPr/>
          </p:nvSpPr>
          <p:spPr bwMode="auto">
            <a:xfrm>
              <a:off x="1752600" y="14478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I/O</a:t>
              </a:r>
              <a:r>
                <a:rPr lang="zh-CN" altLang="en-US" sz="1500" b="1"/>
                <a:t>服务</a:t>
              </a:r>
              <a:endParaRPr lang="zh-CN" altLang="en-US" sz="1500" b="1"/>
            </a:p>
          </p:txBody>
        </p:sp>
        <p:cxnSp>
          <p:nvCxnSpPr>
            <p:cNvPr id="5130" name="直接箭头连接符 17"/>
            <p:cNvCxnSpPr>
              <a:cxnSpLocks noChangeShapeType="1"/>
            </p:cNvCxnSpPr>
            <p:nvPr/>
          </p:nvCxnSpPr>
          <p:spPr bwMode="auto">
            <a:xfrm rot="5400000">
              <a:off x="16002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5131" name="直接箭头连接符 18"/>
            <p:cNvCxnSpPr>
              <a:cxnSpLocks noChangeShapeType="1"/>
            </p:cNvCxnSpPr>
            <p:nvPr/>
          </p:nvCxnSpPr>
          <p:spPr bwMode="auto">
            <a:xfrm rot="5400000" flipH="1" flipV="1">
              <a:off x="21336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5132" name="矩形 19"/>
            <p:cNvSpPr>
              <a:spLocks noChangeArrowheads="1"/>
            </p:cNvSpPr>
            <p:nvPr/>
          </p:nvSpPr>
          <p:spPr bwMode="auto">
            <a:xfrm>
              <a:off x="3505200" y="14478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GDI</a:t>
              </a:r>
              <a:endParaRPr lang="zh-CN" altLang="en-US" sz="1500" b="1"/>
            </a:p>
          </p:txBody>
        </p:sp>
        <p:cxnSp>
          <p:nvCxnSpPr>
            <p:cNvPr id="5133" name="直接箭头连接符 20"/>
            <p:cNvCxnSpPr>
              <a:cxnSpLocks noChangeShapeType="1"/>
            </p:cNvCxnSpPr>
            <p:nvPr/>
          </p:nvCxnSpPr>
          <p:spPr bwMode="auto">
            <a:xfrm rot="5400000">
              <a:off x="33528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5134" name="直接箭头连接符 21"/>
            <p:cNvCxnSpPr>
              <a:cxnSpLocks noChangeShapeType="1"/>
            </p:cNvCxnSpPr>
            <p:nvPr/>
          </p:nvCxnSpPr>
          <p:spPr bwMode="auto">
            <a:xfrm rot="5400000" flipH="1" flipV="1">
              <a:off x="38862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5135" name="矩形 22"/>
            <p:cNvSpPr>
              <a:spLocks noChangeArrowheads="1"/>
            </p:cNvSpPr>
            <p:nvPr/>
          </p:nvSpPr>
          <p:spPr bwMode="auto">
            <a:xfrm>
              <a:off x="5105400" y="1447800"/>
              <a:ext cx="1295400" cy="914400"/>
            </a:xfrm>
            <a:prstGeom prst="rect">
              <a:avLst/>
            </a:prstGeom>
            <a:solidFill>
              <a:schemeClr val="bg1"/>
            </a:solidFill>
            <a:ln w="25400">
              <a:solidFill>
                <a:srgbClr val="FF0000"/>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OpenGL</a:t>
              </a:r>
              <a:endParaRPr lang="en-US" altLang="zh-CN" sz="1500" b="1"/>
            </a:p>
            <a:p>
              <a:pPr>
                <a:spcBef>
                  <a:spcPct val="0"/>
                </a:spcBef>
                <a:buFontTx/>
                <a:buNone/>
              </a:pPr>
              <a:r>
                <a:rPr lang="en-US" altLang="zh-CN" sz="1500" b="1"/>
                <a:t>     API</a:t>
              </a:r>
              <a:endParaRPr lang="zh-CN" altLang="en-US" sz="1500" b="1"/>
            </a:p>
          </p:txBody>
        </p:sp>
        <p:cxnSp>
          <p:nvCxnSpPr>
            <p:cNvPr id="5136" name="直接箭头连接符 23"/>
            <p:cNvCxnSpPr>
              <a:cxnSpLocks noChangeShapeType="1"/>
            </p:cNvCxnSpPr>
            <p:nvPr/>
          </p:nvCxnSpPr>
          <p:spPr bwMode="auto">
            <a:xfrm rot="5400000">
              <a:off x="51054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5137" name="直接箭头连接符 24"/>
            <p:cNvCxnSpPr>
              <a:cxnSpLocks noChangeShapeType="1"/>
            </p:cNvCxnSpPr>
            <p:nvPr/>
          </p:nvCxnSpPr>
          <p:spPr bwMode="auto">
            <a:xfrm rot="5400000" flipH="1" flipV="1">
              <a:off x="56388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5138" name="矩形 25"/>
            <p:cNvSpPr>
              <a:spLocks noChangeArrowheads="1"/>
            </p:cNvSpPr>
            <p:nvPr/>
          </p:nvSpPr>
          <p:spPr bwMode="auto">
            <a:xfrm>
              <a:off x="3505200" y="31242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显示</a:t>
              </a:r>
              <a:endParaRPr lang="en-US" sz="1500" b="1"/>
            </a:p>
            <a:p>
              <a:pPr>
                <a:spcBef>
                  <a:spcPct val="0"/>
                </a:spcBef>
                <a:buFontTx/>
                <a:buNone/>
              </a:pPr>
              <a:r>
                <a:rPr lang="zh-CN" altLang="en-US" sz="1500" b="1"/>
                <a:t>设备</a:t>
              </a:r>
              <a:endParaRPr lang="zh-CN" altLang="en-US" sz="1500" b="1"/>
            </a:p>
          </p:txBody>
        </p:sp>
        <p:cxnSp>
          <p:nvCxnSpPr>
            <p:cNvPr id="5139" name="直接箭头连接符 26"/>
            <p:cNvCxnSpPr>
              <a:cxnSpLocks noChangeShapeType="1"/>
            </p:cNvCxnSpPr>
            <p:nvPr/>
          </p:nvCxnSpPr>
          <p:spPr bwMode="auto">
            <a:xfrm rot="5400000">
              <a:off x="3656806" y="27432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5140" name="矩形 28"/>
            <p:cNvSpPr>
              <a:spLocks noChangeArrowheads="1"/>
            </p:cNvSpPr>
            <p:nvPr/>
          </p:nvSpPr>
          <p:spPr bwMode="auto">
            <a:xfrm>
              <a:off x="5257800" y="3124200"/>
              <a:ext cx="1143000" cy="914400"/>
            </a:xfrm>
            <a:prstGeom prst="rect">
              <a:avLst/>
            </a:prstGeom>
            <a:solidFill>
              <a:schemeClr val="bg1"/>
            </a:solidFill>
            <a:ln w="25400">
              <a:solidFill>
                <a:srgbClr val="009999"/>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软件</a:t>
              </a:r>
              <a:endParaRPr lang="en-US" sz="1500" b="1"/>
            </a:p>
            <a:p>
              <a:pPr>
                <a:spcBef>
                  <a:spcPct val="0"/>
                </a:spcBef>
                <a:buFontTx/>
                <a:buNone/>
              </a:pPr>
              <a:r>
                <a:rPr lang="zh-CN" altLang="en-US" sz="1500" b="1"/>
                <a:t>光栅</a:t>
              </a:r>
              <a:endParaRPr lang="zh-CN" altLang="en-US" sz="1500" b="1"/>
            </a:p>
          </p:txBody>
        </p:sp>
        <p:cxnSp>
          <p:nvCxnSpPr>
            <p:cNvPr id="5141" name="直接箭头连接符 29"/>
            <p:cNvCxnSpPr>
              <a:cxnSpLocks noChangeShapeType="1"/>
            </p:cNvCxnSpPr>
            <p:nvPr/>
          </p:nvCxnSpPr>
          <p:spPr bwMode="auto">
            <a:xfrm rot="5400000">
              <a:off x="5410994" y="27432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5142" name="肘形连接符 34"/>
            <p:cNvCxnSpPr>
              <a:cxnSpLocks noChangeShapeType="1"/>
              <a:stCxn id="5140" idx="1"/>
              <a:endCxn id="5132" idx="3"/>
            </p:cNvCxnSpPr>
            <p:nvPr/>
          </p:nvCxnSpPr>
          <p:spPr bwMode="auto">
            <a:xfrm rot="10800000">
              <a:off x="4648200" y="1905000"/>
              <a:ext cx="609600" cy="1676400"/>
            </a:xfrm>
            <a:prstGeom prst="bentConnector3">
              <a:avLst>
                <a:gd name="adj1" fmla="val 50000"/>
              </a:avLst>
            </a:prstGeom>
            <a:noFill/>
            <a:ln w="25400">
              <a:solidFill>
                <a:schemeClr val="tx1"/>
              </a:solidFill>
              <a:miter lim="800000"/>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zh-CN" altLang="en-US" dirty="0"/>
              <a:t>什么是</a:t>
            </a:r>
            <a:r>
              <a:rPr lang="en-US" altLang="zh-CN" dirty="0"/>
              <a:t>OpenGL</a:t>
            </a:r>
            <a:r>
              <a:rPr lang="zh-CN" altLang="en-US" dirty="0"/>
              <a:t>？</a:t>
            </a:r>
            <a:br>
              <a:rPr lang="en-US" altLang="zh-CN" dirty="0"/>
            </a:br>
            <a:r>
              <a:rPr lang="en-US" altLang="zh-CN" dirty="0"/>
              <a:t>——OpenGL</a:t>
            </a:r>
            <a:r>
              <a:rPr lang="zh-CN" altLang="en-US" dirty="0"/>
              <a:t>实现</a:t>
            </a:r>
            <a:endParaRPr lang="zh-CN" altLang="en-US" dirty="0"/>
          </a:p>
        </p:txBody>
      </p:sp>
      <p:sp>
        <p:nvSpPr>
          <p:cNvPr id="6147" name="内容占位符 2"/>
          <p:cNvSpPr>
            <a:spLocks noGrp="1"/>
          </p:cNvSpPr>
          <p:nvPr>
            <p:ph idx="1"/>
          </p:nvPr>
        </p:nvSpPr>
        <p:spPr/>
        <p:txBody>
          <a:bodyPr/>
          <a:lstStyle/>
          <a:p>
            <a:pPr eaLnBrk="1" hangingPunct="1"/>
            <a:r>
              <a:rPr lang="en-US" altLang="zh-CN"/>
              <a:t>OpenGL</a:t>
            </a:r>
            <a:r>
              <a:rPr lang="zh-CN" altLang="en-US"/>
              <a:t>实现方式</a:t>
            </a:r>
            <a:r>
              <a:rPr lang="en-US" altLang="zh-CN">
                <a:latin typeface="黑体" panose="02010609060101010101" pitchFamily="49" charset="-122"/>
              </a:rPr>
              <a:t>——</a:t>
            </a:r>
            <a:r>
              <a:rPr lang="zh-CN" altLang="en-US"/>
              <a:t>硬件实现</a:t>
            </a:r>
            <a:endParaRPr lang="zh-CN" altLang="en-US"/>
          </a:p>
          <a:p>
            <a:pPr eaLnBrk="1" hangingPunct="1"/>
            <a:endParaRPr lang="zh-CN" altLang="en-US"/>
          </a:p>
        </p:txBody>
      </p:sp>
      <p:grpSp>
        <p:nvGrpSpPr>
          <p:cNvPr id="4" name="组合 31"/>
          <p:cNvGrpSpPr/>
          <p:nvPr/>
        </p:nvGrpSpPr>
        <p:grpSpPr bwMode="auto">
          <a:xfrm>
            <a:off x="1785938" y="2655888"/>
            <a:ext cx="4800600" cy="3028950"/>
            <a:chOff x="0" y="0"/>
            <a:chExt cx="6400800" cy="4038600"/>
          </a:xfrm>
        </p:grpSpPr>
        <p:sp>
          <p:nvSpPr>
            <p:cNvPr id="6149" name="矩形 7"/>
            <p:cNvSpPr>
              <a:spLocks noChangeArrowheads="1"/>
            </p:cNvSpPr>
            <p:nvPr/>
          </p:nvSpPr>
          <p:spPr bwMode="auto">
            <a:xfrm>
              <a:off x="0" y="0"/>
              <a:ext cx="6400800" cy="6858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应用程序</a:t>
              </a:r>
              <a:endParaRPr lang="zh-CN" altLang="en-US" sz="1500" b="1"/>
            </a:p>
          </p:txBody>
        </p:sp>
        <p:sp>
          <p:nvSpPr>
            <p:cNvPr id="6150" name="矩形 8"/>
            <p:cNvSpPr>
              <a:spLocks noChangeArrowheads="1"/>
            </p:cNvSpPr>
            <p:nvPr/>
          </p:nvSpPr>
          <p:spPr bwMode="auto">
            <a:xfrm>
              <a:off x="0" y="14478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OS</a:t>
              </a:r>
              <a:r>
                <a:rPr lang="zh-CN" altLang="en-US" sz="1500" b="1"/>
                <a:t>服务</a:t>
              </a:r>
              <a:endParaRPr lang="zh-CN" altLang="en-US" sz="1500" b="1"/>
            </a:p>
          </p:txBody>
        </p:sp>
        <p:cxnSp>
          <p:nvCxnSpPr>
            <p:cNvPr id="6151" name="直接箭头连接符 10"/>
            <p:cNvCxnSpPr>
              <a:cxnSpLocks noChangeShapeType="1"/>
            </p:cNvCxnSpPr>
            <p:nvPr/>
          </p:nvCxnSpPr>
          <p:spPr bwMode="auto">
            <a:xfrm rot="5400000">
              <a:off x="-1524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6152" name="直接箭头连接符 15"/>
            <p:cNvCxnSpPr>
              <a:cxnSpLocks noChangeShapeType="1"/>
            </p:cNvCxnSpPr>
            <p:nvPr/>
          </p:nvCxnSpPr>
          <p:spPr bwMode="auto">
            <a:xfrm rot="5400000" flipH="1" flipV="1">
              <a:off x="3810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153" name="矩形 16"/>
            <p:cNvSpPr>
              <a:spLocks noChangeArrowheads="1"/>
            </p:cNvSpPr>
            <p:nvPr/>
          </p:nvSpPr>
          <p:spPr bwMode="auto">
            <a:xfrm>
              <a:off x="1752600" y="14478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I/O</a:t>
              </a:r>
              <a:r>
                <a:rPr lang="zh-CN" altLang="en-US" sz="1500" b="1"/>
                <a:t>服务</a:t>
              </a:r>
              <a:endParaRPr lang="zh-CN" altLang="en-US" sz="1500" b="1"/>
            </a:p>
          </p:txBody>
        </p:sp>
        <p:cxnSp>
          <p:nvCxnSpPr>
            <p:cNvPr id="6154" name="直接箭头连接符 17"/>
            <p:cNvCxnSpPr>
              <a:cxnSpLocks noChangeShapeType="1"/>
            </p:cNvCxnSpPr>
            <p:nvPr/>
          </p:nvCxnSpPr>
          <p:spPr bwMode="auto">
            <a:xfrm rot="5400000">
              <a:off x="16002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6155" name="直接箭头连接符 18"/>
            <p:cNvCxnSpPr>
              <a:cxnSpLocks noChangeShapeType="1"/>
            </p:cNvCxnSpPr>
            <p:nvPr/>
          </p:nvCxnSpPr>
          <p:spPr bwMode="auto">
            <a:xfrm rot="5400000" flipH="1" flipV="1">
              <a:off x="21336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156" name="矩形 19"/>
            <p:cNvSpPr>
              <a:spLocks noChangeArrowheads="1"/>
            </p:cNvSpPr>
            <p:nvPr/>
          </p:nvSpPr>
          <p:spPr bwMode="auto">
            <a:xfrm>
              <a:off x="3505200" y="14478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GDI</a:t>
              </a:r>
              <a:endParaRPr lang="zh-CN" altLang="en-US" sz="1500" b="1"/>
            </a:p>
          </p:txBody>
        </p:sp>
        <p:cxnSp>
          <p:nvCxnSpPr>
            <p:cNvPr id="6157" name="直接箭头连接符 20"/>
            <p:cNvCxnSpPr>
              <a:cxnSpLocks noChangeShapeType="1"/>
            </p:cNvCxnSpPr>
            <p:nvPr/>
          </p:nvCxnSpPr>
          <p:spPr bwMode="auto">
            <a:xfrm rot="5400000">
              <a:off x="33528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6158" name="直接箭头连接符 21"/>
            <p:cNvCxnSpPr>
              <a:cxnSpLocks noChangeShapeType="1"/>
            </p:cNvCxnSpPr>
            <p:nvPr/>
          </p:nvCxnSpPr>
          <p:spPr bwMode="auto">
            <a:xfrm rot="5400000" flipH="1" flipV="1">
              <a:off x="38862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159" name="矩形 22"/>
            <p:cNvSpPr>
              <a:spLocks noChangeArrowheads="1"/>
            </p:cNvSpPr>
            <p:nvPr/>
          </p:nvSpPr>
          <p:spPr bwMode="auto">
            <a:xfrm>
              <a:off x="5105400" y="1447800"/>
              <a:ext cx="1295400" cy="914400"/>
            </a:xfrm>
            <a:prstGeom prst="rect">
              <a:avLst/>
            </a:prstGeom>
            <a:solidFill>
              <a:schemeClr val="bg1"/>
            </a:solidFill>
            <a:ln w="25400">
              <a:solidFill>
                <a:srgbClr val="FF0000"/>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OpenGL</a:t>
              </a:r>
              <a:endParaRPr lang="en-US" altLang="zh-CN" sz="1500" b="1"/>
            </a:p>
            <a:p>
              <a:pPr>
                <a:spcBef>
                  <a:spcPct val="0"/>
                </a:spcBef>
                <a:buFontTx/>
                <a:buNone/>
              </a:pPr>
              <a:r>
                <a:rPr lang="en-US" altLang="zh-CN" sz="1500" b="1"/>
                <a:t>    API</a:t>
              </a:r>
              <a:endParaRPr lang="zh-CN" altLang="en-US" sz="1500" b="1"/>
            </a:p>
          </p:txBody>
        </p:sp>
        <p:cxnSp>
          <p:nvCxnSpPr>
            <p:cNvPr id="6160" name="直接箭头连接符 23"/>
            <p:cNvCxnSpPr>
              <a:cxnSpLocks noChangeShapeType="1"/>
            </p:cNvCxnSpPr>
            <p:nvPr/>
          </p:nvCxnSpPr>
          <p:spPr bwMode="auto">
            <a:xfrm rot="5400000">
              <a:off x="51054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6161" name="直接箭头连接符 24"/>
            <p:cNvCxnSpPr>
              <a:cxnSpLocks noChangeShapeType="1"/>
            </p:cNvCxnSpPr>
            <p:nvPr/>
          </p:nvCxnSpPr>
          <p:spPr bwMode="auto">
            <a:xfrm rot="5400000" flipH="1" flipV="1">
              <a:off x="5638800" y="10668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162" name="矩形 25"/>
            <p:cNvSpPr>
              <a:spLocks noChangeArrowheads="1"/>
            </p:cNvSpPr>
            <p:nvPr/>
          </p:nvSpPr>
          <p:spPr bwMode="auto">
            <a:xfrm>
              <a:off x="3505200" y="3124200"/>
              <a:ext cx="1143000" cy="914400"/>
            </a:xfrm>
            <a:prstGeom prst="rect">
              <a:avLst/>
            </a:prstGeom>
            <a:solidFill>
              <a:schemeClr val="bg1"/>
            </a:solidFill>
            <a:ln w="25400">
              <a:solidFill>
                <a:schemeClr val="accent2"/>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显示</a:t>
              </a:r>
              <a:endParaRPr lang="en-US" sz="1500" b="1"/>
            </a:p>
            <a:p>
              <a:pPr>
                <a:spcBef>
                  <a:spcPct val="0"/>
                </a:spcBef>
                <a:buFontTx/>
                <a:buNone/>
              </a:pPr>
              <a:r>
                <a:rPr lang="zh-CN" altLang="en-US" sz="1500" b="1"/>
                <a:t>设备</a:t>
              </a:r>
              <a:endParaRPr lang="zh-CN" altLang="en-US" sz="1500" b="1"/>
            </a:p>
          </p:txBody>
        </p:sp>
        <p:cxnSp>
          <p:nvCxnSpPr>
            <p:cNvPr id="6163" name="直接箭头连接符 26"/>
            <p:cNvCxnSpPr>
              <a:cxnSpLocks noChangeShapeType="1"/>
            </p:cNvCxnSpPr>
            <p:nvPr/>
          </p:nvCxnSpPr>
          <p:spPr bwMode="auto">
            <a:xfrm rot="5400000">
              <a:off x="3656806" y="27432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sp>
          <p:nvSpPr>
            <p:cNvPr id="6164" name="矩形 28"/>
            <p:cNvSpPr>
              <a:spLocks noChangeArrowheads="1"/>
            </p:cNvSpPr>
            <p:nvPr/>
          </p:nvSpPr>
          <p:spPr bwMode="auto">
            <a:xfrm>
              <a:off x="5257800" y="3124200"/>
              <a:ext cx="1143000" cy="914400"/>
            </a:xfrm>
            <a:prstGeom prst="rect">
              <a:avLst/>
            </a:prstGeom>
            <a:solidFill>
              <a:schemeClr val="bg1"/>
            </a:solidFill>
            <a:ln w="25400">
              <a:solidFill>
                <a:srgbClr val="009999"/>
              </a:solidFill>
              <a:miter lim="800000"/>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硬件驱动程序</a:t>
              </a:r>
              <a:endParaRPr lang="zh-CN" altLang="en-US" sz="1500" b="1"/>
            </a:p>
          </p:txBody>
        </p:sp>
        <p:cxnSp>
          <p:nvCxnSpPr>
            <p:cNvPr id="6165" name="直接箭头连接符 29"/>
            <p:cNvCxnSpPr>
              <a:cxnSpLocks noChangeShapeType="1"/>
            </p:cNvCxnSpPr>
            <p:nvPr/>
          </p:nvCxnSpPr>
          <p:spPr bwMode="auto">
            <a:xfrm rot="5400000">
              <a:off x="5410994" y="2743200"/>
              <a:ext cx="7620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cxnSp>
          <p:nvCxnSpPr>
            <p:cNvPr id="6166" name="直接箭头连接符 30"/>
            <p:cNvCxnSpPr>
              <a:cxnSpLocks noChangeShapeType="1"/>
              <a:stCxn id="6164" idx="1"/>
              <a:endCxn id="6162" idx="3"/>
            </p:cNvCxnSpPr>
            <p:nvPr/>
          </p:nvCxnSpPr>
          <p:spPr bwMode="auto">
            <a:xfrm rot="10800000">
              <a:off x="4648200" y="3581400"/>
              <a:ext cx="609600" cy="1588"/>
            </a:xfrm>
            <a:prstGeom prst="straightConnector1">
              <a:avLst/>
            </a:prstGeom>
            <a:noFill/>
            <a:ln w="25400">
              <a:solidFill>
                <a:schemeClr val="tx1"/>
              </a:solidFill>
              <a:round/>
              <a:tailEnd type="arrow" w="med" len="med"/>
            </a:ln>
            <a:effectLst>
              <a:outerShdw dist="20000" dir="5400000" algn="ctr" rotWithShape="0">
                <a:srgbClr val="000000">
                  <a:alpha val="37000"/>
                </a:srgbClr>
              </a:outerShdw>
            </a:effectLst>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eaLnBrk="1" hangingPunct="1"/>
            <a:r>
              <a:rPr lang="en-US" altLang="zh-CN" dirty="0"/>
              <a:t>OpenGL</a:t>
            </a:r>
            <a:r>
              <a:rPr lang="zh-CN" altLang="en-US" dirty="0"/>
              <a:t>的工作方式</a:t>
            </a:r>
            <a:br>
              <a:rPr lang="en-US" altLang="zh-CN" dirty="0"/>
            </a:br>
            <a:r>
              <a:rPr lang="en-US" altLang="zh-CN" dirty="0"/>
              <a:t>——</a:t>
            </a:r>
            <a:r>
              <a:rPr lang="zh-CN" altLang="en-US" dirty="0"/>
              <a:t>完整认识</a:t>
            </a:r>
            <a:endParaRPr lang="zh-CN" altLang="en-US" dirty="0"/>
          </a:p>
        </p:txBody>
      </p:sp>
      <p:sp>
        <p:nvSpPr>
          <p:cNvPr id="7171" name="内容占位符 2"/>
          <p:cNvSpPr>
            <a:spLocks noGrp="1"/>
          </p:cNvSpPr>
          <p:nvPr>
            <p:ph idx="1"/>
          </p:nvPr>
        </p:nvSpPr>
        <p:spPr/>
        <p:txBody>
          <a:bodyPr/>
          <a:lstStyle/>
          <a:p>
            <a:pPr eaLnBrk="1" hangingPunct="1"/>
            <a:r>
              <a:rPr lang="zh-CN" altLang="en-US"/>
              <a:t>从三个视点出发揭示</a:t>
            </a:r>
            <a:r>
              <a:rPr lang="en-US" altLang="zh-CN"/>
              <a:t>OpenGL</a:t>
            </a:r>
            <a:r>
              <a:rPr lang="zh-CN" altLang="en-US"/>
              <a:t>的工作过程</a:t>
            </a:r>
            <a:endParaRPr lang="en-US" altLang="zh-CN"/>
          </a:p>
          <a:p>
            <a:pPr eaLnBrk="1" hangingPunct="1"/>
            <a:endParaRPr lang="zh-CN" altLang="en-US"/>
          </a:p>
        </p:txBody>
      </p:sp>
      <p:sp>
        <p:nvSpPr>
          <p:cNvPr id="4" name="Oval 4"/>
          <p:cNvSpPr>
            <a:spLocks noChangeAspect="1" noChangeArrowheads="1"/>
          </p:cNvSpPr>
          <p:nvPr/>
        </p:nvSpPr>
        <p:spPr bwMode="auto">
          <a:xfrm>
            <a:off x="3268663" y="3868738"/>
            <a:ext cx="1025525" cy="1025525"/>
          </a:xfrm>
          <a:prstGeom prst="ellipse">
            <a:avLst/>
          </a:prstGeom>
          <a:solidFill>
            <a:schemeClr val="bg2">
              <a:alpha val="50195"/>
            </a:schemeClr>
          </a:solidFill>
          <a:ln w="571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Oval 5"/>
          <p:cNvSpPr>
            <a:spLocks noChangeAspect="1" noChangeArrowheads="1"/>
          </p:cNvSpPr>
          <p:nvPr/>
        </p:nvSpPr>
        <p:spPr bwMode="auto">
          <a:xfrm>
            <a:off x="3970338" y="3868738"/>
            <a:ext cx="1027112" cy="1025525"/>
          </a:xfrm>
          <a:prstGeom prst="ellipse">
            <a:avLst/>
          </a:prstGeom>
          <a:solidFill>
            <a:schemeClr val="bg2">
              <a:alpha val="50195"/>
            </a:schemeClr>
          </a:solidFill>
          <a:ln w="5715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6"/>
          <p:cNvSpPr>
            <a:spLocks noChangeAspect="1" noChangeArrowheads="1"/>
          </p:cNvSpPr>
          <p:nvPr/>
        </p:nvSpPr>
        <p:spPr bwMode="auto">
          <a:xfrm>
            <a:off x="3592513" y="3194050"/>
            <a:ext cx="1025525" cy="1025525"/>
          </a:xfrm>
          <a:prstGeom prst="ellipse">
            <a:avLst/>
          </a:prstGeom>
          <a:solidFill>
            <a:schemeClr val="bg2">
              <a:alpha val="50195"/>
            </a:schemeClr>
          </a:solidFill>
          <a:ln w="5715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Text Box 7"/>
          <p:cNvSpPr txBox="1">
            <a:spLocks noChangeArrowheads="1"/>
          </p:cNvSpPr>
          <p:nvPr/>
        </p:nvSpPr>
        <p:spPr bwMode="auto">
          <a:xfrm>
            <a:off x="838201" y="4732338"/>
            <a:ext cx="2592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b="1" dirty="0">
                <a:solidFill>
                  <a:schemeClr val="hlink"/>
                </a:solidFill>
                <a:effectLst>
                  <a:outerShdw blurRad="38100" dist="38100" dir="2700000" algn="tl">
                    <a:srgbClr val="C0C0C0"/>
                  </a:outerShdw>
                </a:effectLst>
                <a:ea typeface="黑体" panose="02010609060101010101" pitchFamily="49" charset="-122"/>
              </a:rPr>
              <a:t>OpenGL</a:t>
            </a:r>
            <a:r>
              <a:rPr lang="zh-CN" altLang="en-US" b="1" dirty="0">
                <a:solidFill>
                  <a:schemeClr val="hlink"/>
                </a:solidFill>
                <a:effectLst>
                  <a:outerShdw blurRad="38100" dist="38100" dir="2700000" algn="tl">
                    <a:srgbClr val="C0C0C0"/>
                  </a:outerShdw>
                </a:effectLst>
                <a:ea typeface="黑体" panose="02010609060101010101" pitchFamily="49" charset="-122"/>
              </a:rPr>
              <a:t>状态机</a:t>
            </a:r>
            <a:endParaRPr lang="zh-CN" altLang="en-US" b="1" dirty="0">
              <a:solidFill>
                <a:schemeClr val="hlink"/>
              </a:solidFill>
              <a:effectLst>
                <a:outerShdw blurRad="38100" dist="38100" dir="2700000" algn="tl">
                  <a:srgbClr val="C0C0C0"/>
                </a:outerShdw>
              </a:effectLst>
              <a:ea typeface="黑体" panose="02010609060101010101" pitchFamily="49" charset="-122"/>
            </a:endParaRPr>
          </a:p>
        </p:txBody>
      </p:sp>
      <p:sp>
        <p:nvSpPr>
          <p:cNvPr id="8" name="Text Box 8"/>
          <p:cNvSpPr txBox="1">
            <a:spLocks noChangeArrowheads="1"/>
          </p:cNvSpPr>
          <p:nvPr/>
        </p:nvSpPr>
        <p:spPr bwMode="auto">
          <a:xfrm>
            <a:off x="4887912" y="4732338"/>
            <a:ext cx="28844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en-US" b="1" dirty="0">
                <a:solidFill>
                  <a:schemeClr val="folHlink"/>
                </a:solidFill>
                <a:effectLst>
                  <a:outerShdw blurRad="38100" dist="38100" dir="2700000" algn="tl">
                    <a:srgbClr val="C0C0C0"/>
                  </a:outerShdw>
                </a:effectLst>
                <a:ea typeface="黑体" panose="02010609060101010101" pitchFamily="49" charset="-122"/>
              </a:rPr>
              <a:t>OpenGL</a:t>
            </a:r>
            <a:r>
              <a:rPr lang="zh-CN" altLang="en-US" b="1" dirty="0">
                <a:solidFill>
                  <a:schemeClr val="folHlink"/>
                </a:solidFill>
                <a:effectLst>
                  <a:outerShdw blurRad="38100" dist="38100" dir="2700000" algn="tl">
                    <a:srgbClr val="C0C0C0"/>
                  </a:outerShdw>
                </a:effectLst>
                <a:ea typeface="黑体" panose="02010609060101010101" pitchFamily="49" charset="-122"/>
              </a:rPr>
              <a:t>绘制流水线</a:t>
            </a:r>
            <a:endParaRPr lang="zh-CN" altLang="en-US" b="1" dirty="0">
              <a:solidFill>
                <a:schemeClr val="folHlink"/>
              </a:solidFill>
              <a:effectLst>
                <a:outerShdw blurRad="38100" dist="38100" dir="2700000" algn="tl">
                  <a:srgbClr val="C0C0C0"/>
                </a:outerShdw>
              </a:effectLst>
              <a:ea typeface="黑体" panose="02010609060101010101" pitchFamily="49" charset="-122"/>
            </a:endParaRPr>
          </a:p>
        </p:txBody>
      </p:sp>
      <p:sp>
        <p:nvSpPr>
          <p:cNvPr id="9" name="Text Box 9"/>
          <p:cNvSpPr txBox="1">
            <a:spLocks noChangeArrowheads="1"/>
          </p:cNvSpPr>
          <p:nvPr/>
        </p:nvSpPr>
        <p:spPr bwMode="auto">
          <a:xfrm>
            <a:off x="3592512" y="2789238"/>
            <a:ext cx="24272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b="1" dirty="0">
                <a:solidFill>
                  <a:schemeClr val="accent2"/>
                </a:solidFill>
                <a:effectLst>
                  <a:outerShdw blurRad="38100" dist="38100" dir="2700000" algn="tl">
                    <a:srgbClr val="C0C0C0"/>
                  </a:outerShdw>
                </a:effectLst>
                <a:ea typeface="黑体" panose="02010609060101010101" pitchFamily="49" charset="-122"/>
              </a:rPr>
              <a:t>程序员观点</a:t>
            </a:r>
            <a:endParaRPr lang="zh-CN" altLang="en-US" b="1" dirty="0">
              <a:solidFill>
                <a:schemeClr val="accent2"/>
              </a:solidFill>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0"/>
                            </p:stCondLst>
                            <p:childTnLst>
                              <p:par>
                                <p:cTn id="26" presetID="42" presetClass="path" presetSubtype="0" accel="50000" decel="50000" fill="hold" grpId="1" nodeType="afterEffect">
                                  <p:stCondLst>
                                    <p:cond delay="0"/>
                                  </p:stCondLst>
                                  <p:childTnLst>
                                    <p:animMotion origin="layout" path="M 4.16667E-6 0 L -0.00139 0.13194 " pathEditMode="relative" rAng="0" ptsTypes="AA">
                                      <p:cBhvr>
                                        <p:cTn id="27" dur="1000" spd="-99900" fill="hold"/>
                                        <p:tgtEl>
                                          <p:spTgt spid="6"/>
                                        </p:tgtEl>
                                        <p:attrNameLst>
                                          <p:attrName>ppt_x</p:attrName>
                                          <p:attrName>ppt_y</p:attrName>
                                        </p:attrNameLst>
                                      </p:cBhvr>
                                      <p:rCtr x="0" y="6600"/>
                                    </p:animMotion>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par>
                          <p:cTn id="31" fill="hold">
                            <p:stCondLst>
                              <p:cond delay="1000"/>
                            </p:stCondLst>
                            <p:childTnLst>
                              <p:par>
                                <p:cTn id="32" presetID="35" presetClass="path" presetSubtype="0" accel="50000" decel="50000" fill="hold" grpId="1" nodeType="afterEffect">
                                  <p:stCondLst>
                                    <p:cond delay="0"/>
                                  </p:stCondLst>
                                  <p:childTnLst>
                                    <p:animMotion origin="layout" path="M 0 0  L -0.25 0  E" pathEditMode="relative" rAng="0" ptsTypes="">
                                      <p:cBhvr>
                                        <p:cTn id="33" dur="1000" spd="-99900" fill="hold"/>
                                        <p:tgtEl>
                                          <p:spTgt spid="4"/>
                                        </p:tgtEl>
                                        <p:attrNameLst>
                                          <p:attrName>ppt_x</p:attrName>
                                          <p:attrName>ppt_y</p:attrName>
                                        </p:attrNameLst>
                                      </p:cBhvr>
                                      <p:rCtr x="0" y="0"/>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2000"/>
                            </p:stCondLst>
                            <p:childTnLst>
                              <p:par>
                                <p:cTn id="38" presetID="63" presetClass="path" presetSubtype="0" accel="50000" decel="50000" fill="hold" grpId="1" nodeType="afterEffect">
                                  <p:stCondLst>
                                    <p:cond delay="0"/>
                                  </p:stCondLst>
                                  <p:childTnLst>
                                    <p:animMotion origin="layout" path="M 0 0  L 0.25 0  E" pathEditMode="relative" rAng="0" ptsTypes="">
                                      <p:cBhvr>
                                        <p:cTn id="39" dur="1000" spd="-99900" fill="hold"/>
                                        <p:tgtEl>
                                          <p:spTgt spid="5"/>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utoUpdateAnimBg="0"/>
      <p:bldP spid="8" grpId="0" autoUpdateAnimBg="0"/>
      <p:bldP spid="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en-US" altLang="zh-CN" dirty="0"/>
              <a:t>OpenGL</a:t>
            </a:r>
            <a:r>
              <a:rPr lang="zh-CN" altLang="en-US" dirty="0"/>
              <a:t>的工作方式</a:t>
            </a:r>
            <a:br>
              <a:rPr lang="en-US" altLang="zh-CN" dirty="0"/>
            </a:br>
            <a:r>
              <a:rPr lang="en-US" altLang="zh-CN" dirty="0"/>
              <a:t>——</a:t>
            </a:r>
            <a:r>
              <a:rPr lang="zh-CN" altLang="en-US" dirty="0"/>
              <a:t>程序员观点</a:t>
            </a:r>
            <a:endParaRPr lang="zh-CN" altLang="en-US" dirty="0"/>
          </a:p>
        </p:txBody>
      </p:sp>
      <p:sp>
        <p:nvSpPr>
          <p:cNvPr id="8195" name="内容占位符 2"/>
          <p:cNvSpPr>
            <a:spLocks noGrp="1"/>
          </p:cNvSpPr>
          <p:nvPr>
            <p:ph idx="1"/>
          </p:nvPr>
        </p:nvSpPr>
        <p:spPr/>
        <p:txBody>
          <a:bodyPr/>
          <a:lstStyle/>
          <a:p>
            <a:pPr eaLnBrk="1" hangingPunct="1"/>
            <a:r>
              <a:rPr lang="zh-CN" altLang="en-US"/>
              <a:t>图形应用程序的基本要素</a:t>
            </a:r>
            <a:endParaRPr lang="zh-CN" altLang="en-US"/>
          </a:p>
          <a:p>
            <a:pPr eaLnBrk="1" hangingPunct="1"/>
            <a:endParaRPr lang="zh-CN" altLang="en-US"/>
          </a:p>
        </p:txBody>
      </p:sp>
      <p:sp>
        <p:nvSpPr>
          <p:cNvPr id="4" name="AutoShape 4"/>
          <p:cNvSpPr>
            <a:spLocks noChangeArrowheads="1"/>
          </p:cNvSpPr>
          <p:nvPr/>
        </p:nvSpPr>
        <p:spPr bwMode="auto">
          <a:xfrm>
            <a:off x="1703388" y="2789238"/>
            <a:ext cx="1511300" cy="485775"/>
          </a:xfrm>
          <a:prstGeom prst="roundRect">
            <a:avLst>
              <a:gd name="adj" fmla="val 16667"/>
            </a:avLst>
          </a:prstGeom>
          <a:noFill/>
          <a:ln w="19050"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指定绘制对象</a:t>
            </a:r>
            <a:endParaRPr lang="zh-CN" altLang="en-US" sz="1500" b="1">
              <a:effectLst>
                <a:outerShdw blurRad="38100" dist="38100" dir="2700000" algn="tl">
                  <a:srgbClr val="C0C0C0"/>
                </a:outerShdw>
              </a:effectLst>
              <a:ea typeface="黑体" panose="02010609060101010101" pitchFamily="49" charset="-122"/>
            </a:endParaRPr>
          </a:p>
        </p:txBody>
      </p:sp>
      <p:sp>
        <p:nvSpPr>
          <p:cNvPr id="5" name="AutoShape 5"/>
          <p:cNvSpPr>
            <a:spLocks noChangeArrowheads="1"/>
          </p:cNvSpPr>
          <p:nvPr/>
        </p:nvSpPr>
        <p:spPr bwMode="auto">
          <a:xfrm>
            <a:off x="1703388" y="3708400"/>
            <a:ext cx="1565275" cy="485775"/>
          </a:xfrm>
          <a:prstGeom prst="roundRect">
            <a:avLst>
              <a:gd name="adj" fmla="val 16667"/>
            </a:avLst>
          </a:prstGeom>
          <a:noFill/>
          <a:ln w="19050"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描述对象属性</a:t>
            </a:r>
            <a:endParaRPr lang="zh-CN" altLang="en-US" sz="1500" b="1">
              <a:effectLst>
                <a:outerShdw blurRad="38100" dist="38100" dir="2700000" algn="tl">
                  <a:srgbClr val="C0C0C0"/>
                </a:outerShdw>
              </a:effectLst>
              <a:ea typeface="黑体" panose="02010609060101010101" pitchFamily="49" charset="-122"/>
            </a:endParaRPr>
          </a:p>
        </p:txBody>
      </p:sp>
      <p:sp>
        <p:nvSpPr>
          <p:cNvPr id="6" name="AutoShape 6"/>
          <p:cNvSpPr>
            <a:spLocks noChangeArrowheads="1"/>
          </p:cNvSpPr>
          <p:nvPr/>
        </p:nvSpPr>
        <p:spPr bwMode="auto">
          <a:xfrm>
            <a:off x="1703388" y="4732338"/>
            <a:ext cx="1565275" cy="485775"/>
          </a:xfrm>
          <a:prstGeom prst="roundRect">
            <a:avLst>
              <a:gd name="adj" fmla="val 16667"/>
            </a:avLst>
          </a:prstGeom>
          <a:noFill/>
          <a:ln w="19050"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定义观察方式</a:t>
            </a:r>
            <a:endParaRPr lang="zh-CN" altLang="en-US" sz="1500" b="1">
              <a:effectLst>
                <a:outerShdw blurRad="38100" dist="38100" dir="2700000" algn="tl">
                  <a:srgbClr val="C0C0C0"/>
                </a:outerShdw>
              </a:effectLst>
              <a:ea typeface="黑体" panose="02010609060101010101" pitchFamily="49" charset="-122"/>
            </a:endParaRPr>
          </a:p>
        </p:txBody>
      </p:sp>
      <p:grpSp>
        <p:nvGrpSpPr>
          <p:cNvPr id="7" name="Group 7"/>
          <p:cNvGrpSpPr>
            <a:grpSpLocks noChangeAspect="1"/>
          </p:cNvGrpSpPr>
          <p:nvPr/>
        </p:nvGrpSpPr>
        <p:grpSpPr bwMode="auto">
          <a:xfrm>
            <a:off x="3700463" y="3490913"/>
            <a:ext cx="3781425" cy="884237"/>
            <a:chOff x="0" y="0"/>
            <a:chExt cx="3176" cy="743"/>
          </a:xfrm>
        </p:grpSpPr>
        <p:pic>
          <p:nvPicPr>
            <p:cNvPr id="8206" name="Picture 8" descr="Teaport2"/>
            <p:cNvPicPr>
              <a:picLocks noChangeAspect="1" noChangeArrowheads="1"/>
            </p:cNvPicPr>
            <p:nvPr/>
          </p:nvPicPr>
          <p:blipFill>
            <a:blip r:embed="rId1">
              <a:extLst>
                <a:ext uri="{28A0092B-C50C-407E-A947-70E740481C1C}">
                  <a14:useLocalDpi xmlns:a14="http://schemas.microsoft.com/office/drawing/2010/main" val="0"/>
                </a:ext>
              </a:extLst>
            </a:blip>
            <a:srcRect t="-2" b="1660"/>
            <a:stretch>
              <a:fillRect/>
            </a:stretch>
          </p:blipFill>
          <p:spPr bwMode="auto">
            <a:xfrm>
              <a:off x="0" y="0"/>
              <a:ext cx="99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9" descr="Teaport1"/>
            <p:cNvPicPr>
              <a:picLocks noChangeAspect="1" noChangeArrowheads="1"/>
            </p:cNvPicPr>
            <p:nvPr/>
          </p:nvPicPr>
          <p:blipFill>
            <a:blip r:embed="rId2">
              <a:extLst>
                <a:ext uri="{28A0092B-C50C-407E-A947-70E740481C1C}">
                  <a14:useLocalDpi xmlns:a14="http://schemas.microsoft.com/office/drawing/2010/main" val="0"/>
                </a:ext>
              </a:extLst>
            </a:blip>
            <a:srcRect t="2263" b="9760"/>
            <a:stretch>
              <a:fillRect/>
            </a:stretch>
          </p:blipFill>
          <p:spPr bwMode="auto">
            <a:xfrm>
              <a:off x="2065" y="3"/>
              <a:ext cx="1111"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10" descr="Teaport4"/>
            <p:cNvPicPr>
              <a:picLocks noChangeAspect="1" noChangeArrowheads="1"/>
            </p:cNvPicPr>
            <p:nvPr/>
          </p:nvPicPr>
          <p:blipFill>
            <a:blip r:embed="rId3">
              <a:extLst>
                <a:ext uri="{28A0092B-C50C-407E-A947-70E740481C1C}">
                  <a14:useLocalDpi xmlns:a14="http://schemas.microsoft.com/office/drawing/2010/main" val="0"/>
                </a:ext>
              </a:extLst>
            </a:blip>
            <a:srcRect b="9006"/>
            <a:stretch>
              <a:fillRect/>
            </a:stretch>
          </p:blipFill>
          <p:spPr bwMode="auto">
            <a:xfrm>
              <a:off x="998" y="0"/>
              <a:ext cx="1089" cy="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1"/>
          <p:cNvGrpSpPr>
            <a:grpSpLocks noChangeAspect="1"/>
          </p:cNvGrpSpPr>
          <p:nvPr/>
        </p:nvGrpSpPr>
        <p:grpSpPr bwMode="auto">
          <a:xfrm>
            <a:off x="3646488" y="4514850"/>
            <a:ext cx="3835400" cy="974725"/>
            <a:chOff x="0" y="89"/>
            <a:chExt cx="3222" cy="819"/>
          </a:xfrm>
        </p:grpSpPr>
        <p:pic>
          <p:nvPicPr>
            <p:cNvPr id="8203" name="Picture 12" descr="Teaport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
              <a:ext cx="1089"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13" descr="Teaport5"/>
            <p:cNvPicPr>
              <a:picLocks noChangeAspect="1" noChangeArrowheads="1"/>
            </p:cNvPicPr>
            <p:nvPr/>
          </p:nvPicPr>
          <p:blipFill>
            <a:blip r:embed="rId5">
              <a:extLst>
                <a:ext uri="{28A0092B-C50C-407E-A947-70E740481C1C}">
                  <a14:useLocalDpi xmlns:a14="http://schemas.microsoft.com/office/drawing/2010/main" val="0"/>
                </a:ext>
              </a:extLst>
            </a:blip>
            <a:srcRect t="5054" b="-134"/>
            <a:stretch>
              <a:fillRect/>
            </a:stretch>
          </p:blipFill>
          <p:spPr bwMode="auto">
            <a:xfrm>
              <a:off x="1089" y="89"/>
              <a:ext cx="1134"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4" descr="Teaport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 y="91"/>
              <a:ext cx="1089"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3475" y="2681288"/>
            <a:ext cx="102552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16"/>
          <p:cNvSpPr/>
          <p:nvPr/>
        </p:nvSpPr>
        <p:spPr bwMode="auto">
          <a:xfrm>
            <a:off x="1109663" y="2951163"/>
            <a:ext cx="323850" cy="1998662"/>
          </a:xfrm>
          <a:prstGeom prst="leftBrace">
            <a:avLst>
              <a:gd name="adj1" fmla="val 51430"/>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en-US" altLang="zh-CN" dirty="0"/>
              <a:t>OpenGL</a:t>
            </a:r>
            <a:r>
              <a:rPr lang="zh-CN" altLang="en-US" dirty="0"/>
              <a:t>的工作方式</a:t>
            </a:r>
            <a:br>
              <a:rPr lang="en-US" altLang="zh-CN" dirty="0"/>
            </a:br>
            <a:r>
              <a:rPr lang="en-US" altLang="zh-CN" dirty="0"/>
              <a:t>——</a:t>
            </a:r>
            <a:r>
              <a:rPr lang="zh-CN" altLang="en-US" dirty="0"/>
              <a:t>状态机</a:t>
            </a:r>
            <a:endParaRPr lang="zh-CN" altLang="en-US" dirty="0"/>
          </a:p>
        </p:txBody>
      </p:sp>
      <p:sp>
        <p:nvSpPr>
          <p:cNvPr id="9219" name="内容占位符 2"/>
          <p:cNvSpPr>
            <a:spLocks noGrp="1"/>
          </p:cNvSpPr>
          <p:nvPr>
            <p:ph idx="1"/>
          </p:nvPr>
        </p:nvSpPr>
        <p:spPr/>
        <p:txBody>
          <a:bodyPr/>
          <a:lstStyle/>
          <a:p>
            <a:pPr eaLnBrk="1" hangingPunct="1"/>
            <a:r>
              <a:rPr lang="en-US" altLang="zh-CN"/>
              <a:t>OpenGL</a:t>
            </a:r>
            <a:r>
              <a:rPr lang="zh-CN" altLang="en-US"/>
              <a:t>是一个具有输入和输出的状态机</a:t>
            </a:r>
            <a:r>
              <a:rPr lang="en-US" altLang="zh-CN"/>
              <a:t>(State Machine)</a:t>
            </a:r>
            <a:endParaRPr lang="en-US" altLang="zh-CN"/>
          </a:p>
          <a:p>
            <a:pPr eaLnBrk="1" hangingPunct="1"/>
            <a:endParaRPr lang="zh-CN" altLang="en-US"/>
          </a:p>
        </p:txBody>
      </p:sp>
      <p:sp>
        <p:nvSpPr>
          <p:cNvPr id="14" name="AutoShape 4"/>
          <p:cNvSpPr>
            <a:spLocks noChangeArrowheads="1"/>
          </p:cNvSpPr>
          <p:nvPr/>
        </p:nvSpPr>
        <p:spPr bwMode="auto">
          <a:xfrm>
            <a:off x="1152525" y="2727325"/>
            <a:ext cx="5832475" cy="1566863"/>
          </a:xfrm>
          <a:prstGeom prst="downArrowCallout">
            <a:avLst>
              <a:gd name="adj1" fmla="val 57456"/>
              <a:gd name="adj2" fmla="val 66124"/>
              <a:gd name="adj3" fmla="val 16653"/>
              <a:gd name="adj4" fmla="val 66667"/>
            </a:avLst>
          </a:prstGeom>
          <a:gradFill rotWithShape="1">
            <a:gsLst>
              <a:gs pos="0">
                <a:schemeClr val="bg1"/>
              </a:gs>
              <a:gs pos="100000">
                <a:schemeClr val="hlink"/>
              </a:gs>
            </a:gsLst>
            <a:lin ang="5400000" scaled="1"/>
          </a:gra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Rectangle 5"/>
          <p:cNvSpPr>
            <a:spLocks noChangeArrowheads="1"/>
          </p:cNvSpPr>
          <p:nvPr/>
        </p:nvSpPr>
        <p:spPr bwMode="auto">
          <a:xfrm>
            <a:off x="990600" y="4294188"/>
            <a:ext cx="66294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0" indent="-444500" eaLnBrk="0" hangingPunct="0">
              <a:spcBef>
                <a:spcPct val="40000"/>
              </a:spcBef>
              <a:spcAft>
                <a:spcPct val="20000"/>
              </a:spcAft>
              <a:buClr>
                <a:schemeClr val="tx2"/>
              </a:buClr>
              <a:buSzPct val="125000"/>
              <a:buFont typeface="Wingdings" panose="05000000000000000000" pitchFamily="2" charset="2"/>
              <a:buChar char="8"/>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marL="1044575" indent="-421005" eaLnBrk="0" hangingPunct="0">
              <a:buClr>
                <a:schemeClr val="tx2"/>
              </a:buClr>
              <a:buSzPct val="125000"/>
              <a:buFont typeface="Wingdings" panose="05000000000000000000" pitchFamily="2" charset="2"/>
              <a:buChar char="!"/>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marL="1574800" indent="-351155" eaLnBrk="0" hangingPunct="0">
              <a:buClr>
                <a:schemeClr val="tx2"/>
              </a:buClr>
              <a:buSzPct val="125000"/>
              <a:buFont typeface="Wingdings" panose="05000000000000000000" pitchFamily="2" charset="2"/>
              <a:buChar char="#"/>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marL="2084705" indent="-330200" eaLnBrk="0" hangingPunct="0">
              <a:buClr>
                <a:schemeClr val="tx2"/>
              </a:buClr>
              <a:buSzPct val="125000"/>
              <a:buFont typeface="Wingdings" panose="05000000000000000000" pitchFamily="2" charset="2"/>
              <a:buChar char="Q"/>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marL="2593975" indent="-330200" eaLnBrk="0" hangingPunct="0">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30511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35083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39655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44227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algn="ctr">
              <a:buFont typeface="Wingdings" panose="05000000000000000000" pitchFamily="2" charset="2"/>
              <a:buNone/>
              <a:defRPr/>
            </a:pPr>
            <a:r>
              <a:rPr lang="en-US" sz="1800" dirty="0"/>
              <a:t>OpenGL</a:t>
            </a:r>
            <a:r>
              <a:rPr lang="zh-CN" altLang="en-US" sz="1800" dirty="0"/>
              <a:t>函数主要分为两类</a:t>
            </a:r>
            <a:endParaRPr lang="zh-CN" altLang="en-US" sz="1800" dirty="0"/>
          </a:p>
          <a:p>
            <a:pPr lvl="1">
              <a:defRPr/>
            </a:pPr>
            <a:r>
              <a:rPr lang="zh-CN" altLang="en-US" sz="1650" dirty="0">
                <a:solidFill>
                  <a:schemeClr val="accent2"/>
                </a:solidFill>
              </a:rPr>
              <a:t>指定输入对象的函数（几何对象的描述信息、离散对象）</a:t>
            </a:r>
            <a:endParaRPr lang="zh-CN" altLang="en-US" sz="1650" dirty="0">
              <a:solidFill>
                <a:schemeClr val="accent2"/>
              </a:solidFill>
            </a:endParaRPr>
          </a:p>
          <a:p>
            <a:pPr lvl="1">
              <a:defRPr/>
            </a:pPr>
            <a:r>
              <a:rPr lang="zh-CN" altLang="en-US" sz="1650" dirty="0">
                <a:solidFill>
                  <a:schemeClr val="accent2"/>
                </a:solidFill>
              </a:rPr>
              <a:t>修改</a:t>
            </a:r>
            <a:r>
              <a:rPr lang="en-US" sz="1650" dirty="0">
                <a:solidFill>
                  <a:schemeClr val="accent2"/>
                </a:solidFill>
              </a:rPr>
              <a:t>OpenGL</a:t>
            </a:r>
            <a:r>
              <a:rPr lang="zh-CN" altLang="en-US" sz="1650" dirty="0">
                <a:solidFill>
                  <a:schemeClr val="accent2"/>
                </a:solidFill>
              </a:rPr>
              <a:t>状态机的函数（修改颜色、观察条件、材质属性等状态）</a:t>
            </a:r>
            <a:endParaRPr lang="zh-CN" altLang="en-US" sz="1650" dirty="0">
              <a:solidFill>
                <a:schemeClr val="accent2"/>
              </a:solidFill>
            </a:endParaRPr>
          </a:p>
        </p:txBody>
      </p:sp>
      <p:grpSp>
        <p:nvGrpSpPr>
          <p:cNvPr id="16" name="Group 6"/>
          <p:cNvGrpSpPr/>
          <p:nvPr/>
        </p:nvGrpSpPr>
        <p:grpSpPr bwMode="auto">
          <a:xfrm>
            <a:off x="1368425" y="2727325"/>
            <a:ext cx="5238750" cy="1027113"/>
            <a:chOff x="0" y="0"/>
            <a:chExt cx="4400" cy="862"/>
          </a:xfrm>
        </p:grpSpPr>
        <p:sp>
          <p:nvSpPr>
            <p:cNvPr id="9223" name="圆角矩形 8"/>
            <p:cNvSpPr>
              <a:spLocks noChangeArrowheads="1"/>
            </p:cNvSpPr>
            <p:nvPr/>
          </p:nvSpPr>
          <p:spPr bwMode="auto">
            <a:xfrm>
              <a:off x="0" y="96"/>
              <a:ext cx="1056" cy="576"/>
            </a:xfrm>
            <a:prstGeom prst="roundRect">
              <a:avLst>
                <a:gd name="adj" fmla="val 16667"/>
              </a:avLst>
            </a:prstGeom>
            <a:solidFill>
              <a:schemeClr val="bg1"/>
            </a:solidFill>
            <a:ln w="25400">
              <a:solidFill>
                <a:schemeClr val="accent2"/>
              </a:solidFill>
              <a:round/>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应用程序</a:t>
              </a:r>
              <a:endParaRPr lang="zh-CN" altLang="en-US" sz="1500" b="1"/>
            </a:p>
          </p:txBody>
        </p:sp>
        <p:sp>
          <p:nvSpPr>
            <p:cNvPr id="9224" name="圆角矩形 11"/>
            <p:cNvSpPr>
              <a:spLocks noChangeArrowheads="1"/>
            </p:cNvSpPr>
            <p:nvPr/>
          </p:nvSpPr>
          <p:spPr bwMode="auto">
            <a:xfrm>
              <a:off x="1728" y="96"/>
              <a:ext cx="1104" cy="576"/>
            </a:xfrm>
            <a:prstGeom prst="roundRect">
              <a:avLst>
                <a:gd name="adj" fmla="val 16667"/>
              </a:avLst>
            </a:prstGeom>
            <a:solidFill>
              <a:schemeClr val="bg1"/>
            </a:solidFill>
            <a:ln w="25400">
              <a:solidFill>
                <a:schemeClr val="accent2"/>
              </a:solidFill>
              <a:round/>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b="1"/>
                <a:t>OpenGL</a:t>
              </a:r>
              <a:endParaRPr lang="en-US" altLang="zh-CN" sz="1500" b="1"/>
            </a:p>
            <a:p>
              <a:pPr>
                <a:spcBef>
                  <a:spcPct val="0"/>
                </a:spcBef>
                <a:buFontTx/>
                <a:buNone/>
              </a:pPr>
              <a:r>
                <a:rPr lang="zh-CN" altLang="en-US" sz="1500" b="1"/>
                <a:t>状态机</a:t>
              </a:r>
              <a:endParaRPr lang="zh-CN" altLang="en-US" sz="1500" b="1"/>
            </a:p>
          </p:txBody>
        </p:sp>
        <p:sp>
          <p:nvSpPr>
            <p:cNvPr id="19" name="右箭头 13"/>
            <p:cNvSpPr>
              <a:spLocks noChangeArrowheads="1"/>
            </p:cNvSpPr>
            <p:nvPr/>
          </p:nvSpPr>
          <p:spPr bwMode="auto">
            <a:xfrm>
              <a:off x="1152" y="288"/>
              <a:ext cx="480" cy="192"/>
            </a:xfrm>
            <a:prstGeom prst="rightArrow">
              <a:avLst>
                <a:gd name="adj1" fmla="val 50000"/>
                <a:gd name="adj2" fmla="val 50000"/>
              </a:avLst>
            </a:prstGeom>
            <a:solidFill>
              <a:schemeClr val="accent2"/>
            </a:solidFill>
            <a:ln w="9525" cmpd="sng">
              <a:solidFill>
                <a:schemeClr val="tx2"/>
              </a:solidFill>
              <a:bevel/>
            </a:ln>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endParaRPr lang="zh-CN" altLang="en-US" sz="1200" b="1">
                <a:effectLst>
                  <a:outerShdw blurRad="38100" dist="38100" dir="2700000" algn="tl">
                    <a:srgbClr val="FFFFFF"/>
                  </a:outerShdw>
                </a:effectLst>
              </a:endParaRPr>
            </a:p>
          </p:txBody>
        </p:sp>
        <p:sp>
          <p:nvSpPr>
            <p:cNvPr id="9226" name="右箭头 18"/>
            <p:cNvSpPr>
              <a:spLocks noChangeArrowheads="1"/>
            </p:cNvSpPr>
            <p:nvPr/>
          </p:nvSpPr>
          <p:spPr bwMode="auto">
            <a:xfrm>
              <a:off x="2928" y="288"/>
              <a:ext cx="480" cy="192"/>
            </a:xfrm>
            <a:prstGeom prst="rightArrow">
              <a:avLst>
                <a:gd name="adj1" fmla="val 50000"/>
                <a:gd name="adj2" fmla="val 50000"/>
              </a:avLst>
            </a:prstGeom>
            <a:solidFill>
              <a:schemeClr val="accent2"/>
            </a:solidFill>
            <a:ln w="9525">
              <a:solidFill>
                <a:schemeClr val="tx2"/>
              </a:solidFill>
              <a:beve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200"/>
            </a:p>
          </p:txBody>
        </p:sp>
        <p:sp>
          <p:nvSpPr>
            <p:cNvPr id="9227" name="TextBox 20"/>
            <p:cNvSpPr txBox="1">
              <a:spLocks noChangeArrowheads="1"/>
            </p:cNvSpPr>
            <p:nvPr/>
          </p:nvSpPr>
          <p:spPr bwMode="auto">
            <a:xfrm>
              <a:off x="1008" y="0"/>
              <a:ext cx="76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函数调用</a:t>
              </a:r>
              <a:endParaRPr lang="zh-CN" altLang="en-US" sz="1500" b="1"/>
            </a:p>
          </p:txBody>
        </p:sp>
        <p:sp>
          <p:nvSpPr>
            <p:cNvPr id="9228" name="TextBox 21"/>
            <p:cNvSpPr txBox="1">
              <a:spLocks noChangeArrowheads="1"/>
            </p:cNvSpPr>
            <p:nvPr/>
          </p:nvSpPr>
          <p:spPr bwMode="auto">
            <a:xfrm>
              <a:off x="2976" y="48"/>
              <a:ext cx="48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像素</a:t>
              </a:r>
              <a:endParaRPr lang="zh-CN" altLang="en-US" sz="1500" b="1"/>
            </a:p>
          </p:txBody>
        </p:sp>
        <p:pic>
          <p:nvPicPr>
            <p:cNvPr id="9229" name="Picture 13" descr="显示器"/>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3" y="9"/>
              <a:ext cx="907"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 calcmode="lin" valueType="num">
                                      <p:cBhvr>
                                        <p:cTn id="1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288" fill="hold"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anim calcmode="lin" valueType="num">
                                      <p:cBhvr>
                                        <p:cTn id="23" dur="500" fill="hold"/>
                                        <p:tgtEl>
                                          <p:spTgt spid="15">
                                            <p:txEl>
                                              <p:pRg st="1" end="1"/>
                                            </p:txEl>
                                          </p:spTgt>
                                        </p:tgtEl>
                                        <p:attrNameLst>
                                          <p:attrName>ppt_w</p:attrName>
                                        </p:attrNameLst>
                                      </p:cBhvr>
                                      <p:tavLst>
                                        <p:tav tm="0">
                                          <p:val>
                                            <p:strVal val="4/3*#ppt_w"/>
                                          </p:val>
                                        </p:tav>
                                        <p:tav tm="100000">
                                          <p:val>
                                            <p:strVal val="#ppt_w"/>
                                          </p:val>
                                        </p:tav>
                                      </p:tavLst>
                                    </p:anim>
                                    <p:anim calcmode="lin" valueType="num">
                                      <p:cBhvr>
                                        <p:cTn id="24" dur="500" fill="hold"/>
                                        <p:tgtEl>
                                          <p:spTgt spid="15">
                                            <p:txEl>
                                              <p:pRg st="1" end="1"/>
                                            </p:txEl>
                                          </p:spTgt>
                                        </p:tgtEl>
                                        <p:attrNameLst>
                                          <p:attrName>ppt_h</p:attrName>
                                        </p:attrNameLst>
                                      </p:cBhvr>
                                      <p:tavLst>
                                        <p:tav tm="0">
                                          <p:val>
                                            <p:strVal val="4/3*#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288" fill="hold"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anim calcmode="lin" valueType="num">
                                      <p:cBhvr>
                                        <p:cTn id="29" dur="500" fill="hold"/>
                                        <p:tgtEl>
                                          <p:spTgt spid="15">
                                            <p:txEl>
                                              <p:pRg st="2" end="2"/>
                                            </p:txEl>
                                          </p:spTgt>
                                        </p:tgtEl>
                                        <p:attrNameLst>
                                          <p:attrName>ppt_w</p:attrName>
                                        </p:attrNameLst>
                                      </p:cBhvr>
                                      <p:tavLst>
                                        <p:tav tm="0">
                                          <p:val>
                                            <p:strVal val="4/3*#ppt_w"/>
                                          </p:val>
                                        </p:tav>
                                        <p:tav tm="100000">
                                          <p:val>
                                            <p:strVal val="#ppt_w"/>
                                          </p:val>
                                        </p:tav>
                                      </p:tavLst>
                                    </p:anim>
                                    <p:anim calcmode="lin" valueType="num">
                                      <p:cBhvr>
                                        <p:cTn id="30" dur="500" fill="hold"/>
                                        <p:tgtEl>
                                          <p:spTgt spid="15">
                                            <p:txEl>
                                              <p:pRg st="2" end="2"/>
                                            </p:txEl>
                                          </p:spTgt>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en-US" altLang="zh-CN" dirty="0"/>
              <a:t>OpenGL</a:t>
            </a:r>
            <a:r>
              <a:rPr lang="zh-CN" altLang="en-US" dirty="0"/>
              <a:t>的工作方式</a:t>
            </a:r>
            <a:br>
              <a:rPr lang="en-US" altLang="zh-CN" dirty="0"/>
            </a:br>
            <a:r>
              <a:rPr lang="en-US" altLang="zh-CN" dirty="0"/>
              <a:t>——</a:t>
            </a:r>
            <a:r>
              <a:rPr lang="zh-CN" altLang="en-US" dirty="0"/>
              <a:t>流水线模型</a:t>
            </a:r>
            <a:endParaRPr lang="zh-CN" altLang="en-US" dirty="0"/>
          </a:p>
        </p:txBody>
      </p:sp>
      <p:sp>
        <p:nvSpPr>
          <p:cNvPr id="10243" name="内容占位符 2"/>
          <p:cNvSpPr>
            <a:spLocks noGrp="1"/>
          </p:cNvSpPr>
          <p:nvPr>
            <p:ph idx="1"/>
          </p:nvPr>
        </p:nvSpPr>
        <p:spPr/>
        <p:txBody>
          <a:bodyPr/>
          <a:lstStyle/>
          <a:p>
            <a:pPr eaLnBrk="1" hangingPunct="1"/>
            <a:r>
              <a:rPr lang="en-US" altLang="zh-CN"/>
              <a:t>OpenGL</a:t>
            </a:r>
            <a:r>
              <a:rPr lang="zh-CN" altLang="en-US"/>
              <a:t>内部基于流水线模型实现</a:t>
            </a:r>
            <a:endParaRPr lang="zh-CN" altLang="en-US"/>
          </a:p>
          <a:p>
            <a:pPr eaLnBrk="1" hangingPunct="1"/>
            <a:endParaRPr lang="zh-CN" altLang="en-US"/>
          </a:p>
        </p:txBody>
      </p:sp>
      <p:sp>
        <p:nvSpPr>
          <p:cNvPr id="4" name="Rectangle 4"/>
          <p:cNvSpPr>
            <a:spLocks noChangeArrowheads="1"/>
          </p:cNvSpPr>
          <p:nvPr/>
        </p:nvSpPr>
        <p:spPr bwMode="auto">
          <a:xfrm>
            <a:off x="1477963" y="4268788"/>
            <a:ext cx="5670550"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4500" indent="-444500" eaLnBrk="0" hangingPunct="0">
              <a:spcBef>
                <a:spcPct val="40000"/>
              </a:spcBef>
              <a:spcAft>
                <a:spcPct val="20000"/>
              </a:spcAft>
              <a:buClr>
                <a:schemeClr val="tx2"/>
              </a:buClr>
              <a:buSzPct val="125000"/>
              <a:buFont typeface="Wingdings" panose="05000000000000000000" pitchFamily="2" charset="2"/>
              <a:buChar char="8"/>
              <a:defRPr sz="24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marL="1044575" indent="-421005" eaLnBrk="0" hangingPunct="0">
              <a:buClr>
                <a:schemeClr val="tx2"/>
              </a:buClr>
              <a:buSzPct val="125000"/>
              <a:buFont typeface="Wingdings" panose="05000000000000000000" pitchFamily="2" charset="2"/>
              <a:buChar char="!"/>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marL="1574800" indent="-351155" eaLnBrk="0" hangingPunct="0">
              <a:buClr>
                <a:schemeClr val="tx2"/>
              </a:buClr>
              <a:buSzPct val="125000"/>
              <a:buFont typeface="Wingdings" panose="05000000000000000000" pitchFamily="2" charset="2"/>
              <a:buChar char="#"/>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marL="2084705" indent="-330200" eaLnBrk="0" hangingPunct="0">
              <a:buClr>
                <a:schemeClr val="tx2"/>
              </a:buClr>
              <a:buSzPct val="125000"/>
              <a:buFont typeface="Wingdings" panose="05000000000000000000" pitchFamily="2" charset="2"/>
              <a:buChar char="Q"/>
              <a:defRPr sz="2000"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marL="2593975" indent="-330200" eaLnBrk="0" hangingPunct="0">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30511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35083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39655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4422775" indent="-330200" eaLnBrk="0" fontAlgn="base" hangingPunct="0">
              <a:spcBef>
                <a:spcPct val="20000"/>
              </a:spcBef>
              <a:spcAft>
                <a:spcPct val="0"/>
              </a:spcAft>
              <a:buClr>
                <a:schemeClr val="tx2"/>
              </a:buClr>
              <a:buSzPct val="125000"/>
              <a:buFont typeface="Wingdings" panose="05000000000000000000" pitchFamily="2" charset="2"/>
              <a:buChar char="F"/>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algn="ctr">
              <a:buFont typeface="Wingdings" panose="05000000000000000000" pitchFamily="2" charset="2"/>
              <a:buNone/>
              <a:defRPr/>
            </a:pPr>
            <a:r>
              <a:rPr lang="zh-CN" altLang="en-US" sz="1800" dirty="0"/>
              <a:t>流水线模型</a:t>
            </a:r>
            <a:endParaRPr lang="zh-CN" altLang="en-US" sz="1800" dirty="0"/>
          </a:p>
          <a:p>
            <a:pPr lvl="1">
              <a:defRPr/>
            </a:pPr>
            <a:r>
              <a:rPr lang="zh-CN" altLang="en-US" sz="1650" dirty="0">
                <a:solidFill>
                  <a:schemeClr val="accent2"/>
                </a:solidFill>
              </a:rPr>
              <a:t>与绝大多数图形硬件系统的底层工作方式接近</a:t>
            </a:r>
            <a:endParaRPr lang="zh-CN" altLang="en-US" sz="1650" dirty="0">
              <a:solidFill>
                <a:schemeClr val="accent2"/>
              </a:solidFill>
            </a:endParaRPr>
          </a:p>
          <a:p>
            <a:pPr lvl="1">
              <a:defRPr/>
            </a:pPr>
            <a:r>
              <a:rPr lang="zh-CN" altLang="en-US" sz="1650" dirty="0">
                <a:solidFill>
                  <a:schemeClr val="accent2"/>
                </a:solidFill>
              </a:rPr>
              <a:t>强调每个图元可独立确定自身的颜色和可见性</a:t>
            </a:r>
            <a:endParaRPr lang="zh-CN" altLang="en-US" sz="1650" dirty="0">
              <a:solidFill>
                <a:schemeClr val="accent2"/>
              </a:solidFill>
            </a:endParaRPr>
          </a:p>
          <a:p>
            <a:pPr lvl="1">
              <a:defRPr/>
            </a:pPr>
            <a:r>
              <a:rPr lang="zh-CN" altLang="en-US" sz="1650" dirty="0">
                <a:solidFill>
                  <a:schemeClr val="accent2"/>
                </a:solidFill>
              </a:rPr>
              <a:t>实现局部光照效果</a:t>
            </a:r>
            <a:endParaRPr lang="zh-CN" altLang="en-US" sz="1650" dirty="0">
              <a:solidFill>
                <a:schemeClr val="accent2"/>
              </a:solidFill>
            </a:endParaRPr>
          </a:p>
          <a:p>
            <a:pPr>
              <a:defRPr/>
            </a:pPr>
            <a:endParaRPr lang="zh-CN" altLang="en-US" sz="1650" dirty="0"/>
          </a:p>
        </p:txBody>
      </p:sp>
      <p:sp>
        <p:nvSpPr>
          <p:cNvPr id="5" name="AutoShape 5"/>
          <p:cNvSpPr>
            <a:spLocks noChangeArrowheads="1"/>
          </p:cNvSpPr>
          <p:nvPr/>
        </p:nvSpPr>
        <p:spPr bwMode="auto">
          <a:xfrm>
            <a:off x="884238" y="2647950"/>
            <a:ext cx="6518275" cy="1565275"/>
          </a:xfrm>
          <a:prstGeom prst="downArrowCallout">
            <a:avLst>
              <a:gd name="adj1" fmla="val 64277"/>
              <a:gd name="adj2" fmla="val 73974"/>
              <a:gd name="adj3" fmla="val 16653"/>
              <a:gd name="adj4" fmla="val 66667"/>
            </a:avLst>
          </a:prstGeom>
          <a:gradFill rotWithShape="1">
            <a:gsLst>
              <a:gs pos="0">
                <a:schemeClr val="bg1"/>
              </a:gs>
              <a:gs pos="100000">
                <a:schemeClr val="hlink"/>
              </a:gs>
            </a:gsLst>
            <a:lin ang="5400000" scaled="1"/>
          </a:gra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 name="组合 18"/>
          <p:cNvGrpSpPr/>
          <p:nvPr/>
        </p:nvGrpSpPr>
        <p:grpSpPr bwMode="auto">
          <a:xfrm>
            <a:off x="815975" y="2644775"/>
            <a:ext cx="6862763" cy="914400"/>
            <a:chOff x="0" y="0"/>
            <a:chExt cx="8354675" cy="838200"/>
          </a:xfrm>
        </p:grpSpPr>
        <p:sp>
          <p:nvSpPr>
            <p:cNvPr id="10247" name="圆角矩形 8"/>
            <p:cNvSpPr>
              <a:spLocks noChangeArrowheads="1"/>
            </p:cNvSpPr>
            <p:nvPr/>
          </p:nvSpPr>
          <p:spPr bwMode="auto">
            <a:xfrm>
              <a:off x="583981" y="228600"/>
              <a:ext cx="1371600" cy="609600"/>
            </a:xfrm>
            <a:prstGeom prst="roundRect">
              <a:avLst>
                <a:gd name="adj" fmla="val 16667"/>
              </a:avLst>
            </a:prstGeom>
            <a:solidFill>
              <a:schemeClr val="bg1"/>
            </a:solidFill>
            <a:ln w="25400">
              <a:solidFill>
                <a:schemeClr val="accent2"/>
              </a:solidFill>
              <a:round/>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 几何</a:t>
              </a:r>
              <a:endParaRPr lang="en-US" sz="1500" b="1"/>
            </a:p>
            <a:p>
              <a:pPr>
                <a:spcBef>
                  <a:spcPct val="0"/>
                </a:spcBef>
                <a:buFontTx/>
                <a:buNone/>
              </a:pPr>
              <a:r>
                <a:rPr lang="zh-CN" altLang="en-US" sz="1500" b="1"/>
                <a:t>处理器</a:t>
              </a:r>
              <a:endParaRPr lang="zh-CN" altLang="en-US" sz="1500" b="1"/>
            </a:p>
          </p:txBody>
        </p:sp>
        <p:sp>
          <p:nvSpPr>
            <p:cNvPr id="8" name="右箭头 13"/>
            <p:cNvSpPr>
              <a:spLocks noChangeArrowheads="1"/>
            </p:cNvSpPr>
            <p:nvPr/>
          </p:nvSpPr>
          <p:spPr bwMode="auto">
            <a:xfrm>
              <a:off x="1955802" y="381265"/>
              <a:ext cx="456096" cy="228468"/>
            </a:xfrm>
            <a:prstGeom prst="rightArrow">
              <a:avLst>
                <a:gd name="adj1" fmla="val 50000"/>
                <a:gd name="adj2" fmla="val 50000"/>
              </a:avLst>
            </a:prstGeom>
            <a:solidFill>
              <a:schemeClr val="accent2"/>
            </a:solidFill>
            <a:ln w="9525" cmpd="sng">
              <a:solidFill>
                <a:schemeClr val="tx2"/>
              </a:solidFill>
              <a:bevel/>
            </a:ln>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endParaRPr lang="zh-CN" altLang="en-US" sz="1200" b="1">
                <a:effectLst>
                  <a:outerShdw blurRad="38100" dist="38100" dir="2700000" algn="tl">
                    <a:srgbClr val="FFFFFF"/>
                  </a:outerShdw>
                </a:effectLst>
              </a:endParaRPr>
            </a:p>
          </p:txBody>
        </p:sp>
        <p:sp>
          <p:nvSpPr>
            <p:cNvPr id="10249" name="圆角矩形 22"/>
            <p:cNvSpPr>
              <a:spLocks noChangeArrowheads="1"/>
            </p:cNvSpPr>
            <p:nvPr/>
          </p:nvSpPr>
          <p:spPr bwMode="auto">
            <a:xfrm>
              <a:off x="2412781" y="228600"/>
              <a:ext cx="1371600" cy="609600"/>
            </a:xfrm>
            <a:prstGeom prst="roundRect">
              <a:avLst>
                <a:gd name="adj" fmla="val 16667"/>
              </a:avLst>
            </a:prstGeom>
            <a:solidFill>
              <a:schemeClr val="bg1"/>
            </a:solidFill>
            <a:ln w="25400">
              <a:solidFill>
                <a:schemeClr val="accent2"/>
              </a:solidFill>
              <a:round/>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光栅化器</a:t>
              </a:r>
              <a:endParaRPr lang="zh-CN" altLang="en-US" sz="1500" b="1"/>
            </a:p>
          </p:txBody>
        </p:sp>
        <p:sp>
          <p:nvSpPr>
            <p:cNvPr id="10" name="右箭头 23"/>
            <p:cNvSpPr>
              <a:spLocks noChangeArrowheads="1"/>
            </p:cNvSpPr>
            <p:nvPr/>
          </p:nvSpPr>
          <p:spPr bwMode="auto">
            <a:xfrm>
              <a:off x="127552" y="381265"/>
              <a:ext cx="456096" cy="228468"/>
            </a:xfrm>
            <a:prstGeom prst="rightArrow">
              <a:avLst>
                <a:gd name="adj1" fmla="val 50000"/>
                <a:gd name="adj2" fmla="val 50000"/>
              </a:avLst>
            </a:prstGeom>
            <a:solidFill>
              <a:schemeClr val="accent2"/>
            </a:solidFill>
            <a:ln w="9525" cmpd="sng">
              <a:solidFill>
                <a:schemeClr val="tx2"/>
              </a:solidFill>
              <a:bevel/>
            </a:ln>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endParaRPr lang="zh-CN" altLang="en-US" sz="1200" b="1">
                <a:effectLst>
                  <a:outerShdw blurRad="38100" dist="38100" dir="2700000" algn="tl">
                    <a:srgbClr val="FFFFFF"/>
                  </a:outerShdw>
                </a:effectLst>
              </a:endParaRPr>
            </a:p>
          </p:txBody>
        </p:sp>
        <p:sp>
          <p:nvSpPr>
            <p:cNvPr id="10251" name="圆角矩形 24"/>
            <p:cNvSpPr>
              <a:spLocks noChangeArrowheads="1"/>
            </p:cNvSpPr>
            <p:nvPr/>
          </p:nvSpPr>
          <p:spPr bwMode="auto">
            <a:xfrm>
              <a:off x="4241581" y="228600"/>
              <a:ext cx="1371600" cy="609600"/>
            </a:xfrm>
            <a:prstGeom prst="roundRect">
              <a:avLst>
                <a:gd name="adj" fmla="val 16667"/>
              </a:avLst>
            </a:prstGeom>
            <a:solidFill>
              <a:schemeClr val="bg1"/>
            </a:solidFill>
            <a:ln w="25400">
              <a:solidFill>
                <a:schemeClr val="accent2"/>
              </a:solidFill>
              <a:round/>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 片段</a:t>
              </a:r>
              <a:endParaRPr lang="en-US" sz="1500" b="1"/>
            </a:p>
            <a:p>
              <a:pPr>
                <a:spcBef>
                  <a:spcPct val="0"/>
                </a:spcBef>
                <a:buFontTx/>
                <a:buNone/>
              </a:pPr>
              <a:r>
                <a:rPr lang="zh-CN" altLang="en-US" sz="1500" b="1"/>
                <a:t>处理器</a:t>
              </a:r>
              <a:endParaRPr lang="zh-CN" altLang="en-US" sz="1500" b="1"/>
            </a:p>
          </p:txBody>
        </p:sp>
        <p:sp>
          <p:nvSpPr>
            <p:cNvPr id="12" name="右箭头 25"/>
            <p:cNvSpPr>
              <a:spLocks noChangeArrowheads="1"/>
            </p:cNvSpPr>
            <p:nvPr/>
          </p:nvSpPr>
          <p:spPr bwMode="auto">
            <a:xfrm>
              <a:off x="5612300" y="381265"/>
              <a:ext cx="458029" cy="228468"/>
            </a:xfrm>
            <a:prstGeom prst="rightArrow">
              <a:avLst>
                <a:gd name="adj1" fmla="val 50000"/>
                <a:gd name="adj2" fmla="val 50000"/>
              </a:avLst>
            </a:prstGeom>
            <a:solidFill>
              <a:schemeClr val="accent2"/>
            </a:solidFill>
            <a:ln w="9525" cmpd="sng">
              <a:solidFill>
                <a:schemeClr val="tx2"/>
              </a:solidFill>
              <a:bevel/>
            </a:ln>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endParaRPr lang="zh-CN" altLang="en-US" sz="1200" b="1">
                <a:effectLst>
                  <a:outerShdw blurRad="38100" dist="38100" dir="2700000" algn="tl">
                    <a:srgbClr val="FFFFFF"/>
                  </a:outerShdw>
                </a:effectLst>
              </a:endParaRPr>
            </a:p>
          </p:txBody>
        </p:sp>
        <p:sp>
          <p:nvSpPr>
            <p:cNvPr id="10253" name="圆角矩形 26"/>
            <p:cNvSpPr>
              <a:spLocks noChangeArrowheads="1"/>
            </p:cNvSpPr>
            <p:nvPr/>
          </p:nvSpPr>
          <p:spPr bwMode="auto">
            <a:xfrm>
              <a:off x="6070381" y="228600"/>
              <a:ext cx="1371600" cy="609600"/>
            </a:xfrm>
            <a:prstGeom prst="roundRect">
              <a:avLst>
                <a:gd name="adj" fmla="val 16667"/>
              </a:avLst>
            </a:prstGeom>
            <a:solidFill>
              <a:schemeClr val="bg1"/>
            </a:solidFill>
            <a:ln w="25400">
              <a:solidFill>
                <a:schemeClr val="accent2"/>
              </a:solidFill>
              <a:round/>
            </a:ln>
          </p:spPr>
          <p:txBody>
            <a:bodyPr anchor="ctr" anchorCtr="1"/>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帧缓存</a:t>
              </a:r>
              <a:endParaRPr lang="zh-CN" altLang="en-US" sz="1500" b="1"/>
            </a:p>
          </p:txBody>
        </p:sp>
        <p:sp>
          <p:nvSpPr>
            <p:cNvPr id="14" name="右箭头 27"/>
            <p:cNvSpPr>
              <a:spLocks noChangeArrowheads="1"/>
            </p:cNvSpPr>
            <p:nvPr/>
          </p:nvSpPr>
          <p:spPr bwMode="auto">
            <a:xfrm>
              <a:off x="3784051" y="381265"/>
              <a:ext cx="458029" cy="228468"/>
            </a:xfrm>
            <a:prstGeom prst="rightArrow">
              <a:avLst>
                <a:gd name="adj1" fmla="val 50000"/>
                <a:gd name="adj2" fmla="val 50000"/>
              </a:avLst>
            </a:prstGeom>
            <a:solidFill>
              <a:schemeClr val="accent2"/>
            </a:solidFill>
            <a:ln w="9525" cmpd="sng">
              <a:solidFill>
                <a:schemeClr val="tx2"/>
              </a:solidFill>
              <a:bevel/>
            </a:ln>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endParaRPr lang="zh-CN" altLang="en-US" sz="1200" b="1">
                <a:effectLst>
                  <a:outerShdw blurRad="38100" dist="38100" dir="2700000" algn="tl">
                    <a:srgbClr val="FFFFFF"/>
                  </a:outerShdw>
                </a:effectLst>
              </a:endParaRPr>
            </a:p>
          </p:txBody>
        </p:sp>
        <p:sp>
          <p:nvSpPr>
            <p:cNvPr id="15" name="右箭头 28"/>
            <p:cNvSpPr>
              <a:spLocks noChangeArrowheads="1"/>
            </p:cNvSpPr>
            <p:nvPr/>
          </p:nvSpPr>
          <p:spPr bwMode="auto">
            <a:xfrm>
              <a:off x="7442483" y="381265"/>
              <a:ext cx="456096" cy="228468"/>
            </a:xfrm>
            <a:prstGeom prst="rightArrow">
              <a:avLst>
                <a:gd name="adj1" fmla="val 50000"/>
                <a:gd name="adj2" fmla="val 50000"/>
              </a:avLst>
            </a:prstGeom>
            <a:solidFill>
              <a:schemeClr val="accent2"/>
            </a:solidFill>
            <a:ln w="9525" cmpd="sng">
              <a:solidFill>
                <a:schemeClr val="tx2"/>
              </a:solidFill>
              <a:bevel/>
            </a:ln>
          </p:spPr>
          <p:txBody>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endParaRPr lang="zh-CN" altLang="en-US" sz="1200" b="1">
                <a:effectLst>
                  <a:outerShdw blurRad="38100" dist="38100" dir="2700000" algn="tl">
                    <a:srgbClr val="FFFFFF"/>
                  </a:outerShdw>
                </a:effectLst>
              </a:endParaRPr>
            </a:p>
          </p:txBody>
        </p:sp>
        <p:sp>
          <p:nvSpPr>
            <p:cNvPr id="10256" name="TextBox 29"/>
            <p:cNvSpPr txBox="1">
              <a:spLocks noChangeArrowheads="1"/>
            </p:cNvSpPr>
            <p:nvPr/>
          </p:nvSpPr>
          <p:spPr bwMode="auto">
            <a:xfrm>
              <a:off x="0" y="0"/>
              <a:ext cx="801219" cy="29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顶点</a:t>
              </a:r>
              <a:endParaRPr lang="zh-CN" altLang="en-US" sz="1500" b="1"/>
            </a:p>
          </p:txBody>
        </p:sp>
        <p:sp>
          <p:nvSpPr>
            <p:cNvPr id="10257" name="TextBox 30"/>
            <p:cNvSpPr txBox="1">
              <a:spLocks noChangeArrowheads="1"/>
            </p:cNvSpPr>
            <p:nvPr/>
          </p:nvSpPr>
          <p:spPr bwMode="auto">
            <a:xfrm>
              <a:off x="7443688" y="52388"/>
              <a:ext cx="910987" cy="29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500" b="1"/>
                <a:t>显示</a:t>
              </a:r>
              <a:endParaRPr lang="zh-CN" altLang="en-US" sz="15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p:cTn id="23"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4">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p:cTn id="29"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4">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p:cTn id="35"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eaLnBrk="1" hangingPunct="1"/>
            <a:r>
              <a:rPr lang="zh-CN" altLang="en-US"/>
              <a:t>认识</a:t>
            </a:r>
            <a:r>
              <a:rPr lang="en-US" altLang="zh-CN"/>
              <a:t>OpenGL API——</a:t>
            </a:r>
            <a:r>
              <a:rPr lang="zh-CN" altLang="en-US"/>
              <a:t>介绍</a:t>
            </a:r>
            <a:endParaRPr lang="zh-CN" altLang="en-US"/>
          </a:p>
        </p:txBody>
      </p:sp>
      <p:sp>
        <p:nvSpPr>
          <p:cNvPr id="3" name="内容占位符 2"/>
          <p:cNvSpPr>
            <a:spLocks noGrp="1"/>
          </p:cNvSpPr>
          <p:nvPr>
            <p:ph idx="1"/>
          </p:nvPr>
        </p:nvSpPr>
        <p:spPr/>
        <p:txBody>
          <a:bodyPr/>
          <a:lstStyle/>
          <a:p>
            <a:pPr eaLnBrk="1" hangingPunct="1">
              <a:defRPr/>
            </a:pPr>
            <a:r>
              <a:rPr lang="en-US" altLang="zh-CN" dirty="0"/>
              <a:t>OpenGL</a:t>
            </a:r>
            <a:r>
              <a:rPr lang="zh-CN" altLang="en-US" dirty="0"/>
              <a:t>是</a:t>
            </a:r>
            <a:r>
              <a:rPr lang="en-US" altLang="zh-CN" dirty="0"/>
              <a:t>API</a:t>
            </a:r>
            <a:r>
              <a:rPr lang="zh-CN" altLang="en-US" dirty="0"/>
              <a:t>，而不是编程语言！</a:t>
            </a:r>
            <a:endParaRPr lang="zh-CN" altLang="en-US" dirty="0"/>
          </a:p>
          <a:p>
            <a:pPr lvl="1" eaLnBrk="1" hangingPunct="1">
              <a:defRPr/>
            </a:pPr>
            <a:r>
              <a:rPr lang="zh-CN" altLang="en-US" sz="1650" dirty="0"/>
              <a:t>标准的编程函数库</a:t>
            </a:r>
            <a:endParaRPr lang="zh-CN" altLang="en-US" sz="1650" dirty="0"/>
          </a:p>
          <a:p>
            <a:pPr lvl="1" eaLnBrk="1" hangingPunct="1">
              <a:defRPr/>
            </a:pPr>
            <a:r>
              <a:rPr lang="zh-CN" altLang="en-US" sz="1650" dirty="0"/>
              <a:t>遵循</a:t>
            </a:r>
            <a:r>
              <a:rPr lang="en-US" altLang="zh-CN" sz="1650" dirty="0"/>
              <a:t>C</a:t>
            </a:r>
            <a:r>
              <a:rPr lang="zh-CN" altLang="en-US" sz="1650" dirty="0"/>
              <a:t>语言调用约定</a:t>
            </a:r>
            <a:endParaRPr lang="zh-CN" altLang="en-US" sz="1650" dirty="0"/>
          </a:p>
          <a:p>
            <a:pPr lvl="1" eaLnBrk="1" hangingPunct="1">
              <a:defRPr/>
            </a:pPr>
            <a:r>
              <a:rPr lang="zh-CN" altLang="en-US" sz="1650" dirty="0"/>
              <a:t>官方绑定语言</a:t>
            </a:r>
            <a:r>
              <a:rPr lang="en-US" altLang="zh-CN" sz="1650" dirty="0"/>
              <a:t>C/C++</a:t>
            </a:r>
            <a:r>
              <a:rPr lang="zh-CN" altLang="en-US" sz="1650" dirty="0"/>
              <a:t>、</a:t>
            </a:r>
            <a:r>
              <a:rPr lang="en-US" altLang="zh-CN" sz="1650" dirty="0"/>
              <a:t>Fortran</a:t>
            </a:r>
            <a:r>
              <a:rPr lang="zh-CN" altLang="en-US" sz="1650" dirty="0"/>
              <a:t>，非官方绑定有</a:t>
            </a:r>
            <a:r>
              <a:rPr lang="en-US" altLang="zh-CN" sz="1650" dirty="0"/>
              <a:t>Java</a:t>
            </a:r>
            <a:r>
              <a:rPr lang="zh-CN" altLang="en-US" sz="1650" dirty="0"/>
              <a:t>、</a:t>
            </a:r>
            <a:r>
              <a:rPr lang="en-US" altLang="zh-CN" sz="1650" dirty="0"/>
              <a:t>C#</a:t>
            </a:r>
            <a:r>
              <a:rPr lang="zh-CN" altLang="en-US" sz="1650" dirty="0"/>
              <a:t>、</a:t>
            </a:r>
            <a:r>
              <a:rPr lang="en-US" altLang="zh-CN" sz="1650" dirty="0"/>
              <a:t>Perl</a:t>
            </a:r>
            <a:r>
              <a:rPr lang="zh-CN" altLang="en-US" sz="1650" dirty="0"/>
              <a:t>、</a:t>
            </a:r>
            <a:r>
              <a:rPr lang="en-US" altLang="zh-CN" sz="1650" dirty="0"/>
              <a:t>Python</a:t>
            </a:r>
            <a:r>
              <a:rPr lang="zh-CN" altLang="en-US" sz="1650" dirty="0"/>
              <a:t>等</a:t>
            </a:r>
            <a:endParaRPr lang="zh-CN" altLang="en-US" sz="1650" dirty="0"/>
          </a:p>
          <a:p>
            <a:pPr eaLnBrk="1" hangingPunct="1">
              <a:defRPr/>
            </a:pPr>
            <a:r>
              <a:rPr lang="zh-CN" altLang="en-US" dirty="0"/>
              <a:t>使用</a:t>
            </a:r>
            <a:r>
              <a:rPr lang="en-US" altLang="zh-CN" dirty="0"/>
              <a:t>OpenGL</a:t>
            </a:r>
            <a:r>
              <a:rPr lang="zh-CN" altLang="en-US" dirty="0"/>
              <a:t>编写图形应用程序</a:t>
            </a:r>
            <a:endParaRPr lang="zh-CN" altLang="en-US" dirty="0"/>
          </a:p>
          <a:p>
            <a:pPr lvl="1" eaLnBrk="1" hangingPunct="1">
              <a:defRPr/>
            </a:pPr>
            <a:r>
              <a:rPr lang="zh-CN" altLang="en-US" sz="1650" dirty="0"/>
              <a:t>宿主语言编写基本程序</a:t>
            </a:r>
            <a:endParaRPr lang="zh-CN" altLang="en-US" sz="1650" dirty="0"/>
          </a:p>
          <a:p>
            <a:pPr lvl="1" eaLnBrk="1" hangingPunct="1">
              <a:defRPr/>
            </a:pPr>
            <a:r>
              <a:rPr lang="zh-CN" altLang="en-US" sz="1650" dirty="0"/>
              <a:t>调用</a:t>
            </a:r>
            <a:r>
              <a:rPr lang="en-US" altLang="zh-CN" sz="1650" dirty="0"/>
              <a:t>OpenGL </a:t>
            </a:r>
            <a:r>
              <a:rPr lang="zh-CN" altLang="en-US" sz="1650" dirty="0"/>
              <a:t>函数库进行图形绘制</a:t>
            </a:r>
            <a:endParaRPr lang="zh-CN" altLang="en-US" sz="1650" dirty="0"/>
          </a:p>
          <a:p>
            <a:pPr lvl="1" eaLnBrk="1" hangingPunct="1">
              <a:defRPr/>
            </a:pPr>
            <a:r>
              <a:rPr lang="zh-CN" altLang="en-US" sz="1650" dirty="0"/>
              <a:t>调用其它图形程序包（</a:t>
            </a:r>
            <a:r>
              <a:rPr lang="en-US" altLang="zh-CN" sz="1650" dirty="0"/>
              <a:t>Windows GDI</a:t>
            </a:r>
            <a:r>
              <a:rPr lang="zh-CN" altLang="en-US" sz="1650" dirty="0"/>
              <a:t>等）</a:t>
            </a:r>
            <a:endParaRPr lang="zh-CN" altLang="en-US" sz="1650" dirty="0"/>
          </a:p>
          <a:p>
            <a:pPr eaLnBrk="1" hangingPunct="1">
              <a:defRPr/>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r>
              <a:rPr lang="zh-CN" altLang="en-US"/>
              <a:t>认识</a:t>
            </a:r>
            <a:r>
              <a:rPr lang="en-US" altLang="zh-CN"/>
              <a:t>OpenGL API——</a:t>
            </a:r>
            <a:r>
              <a:rPr lang="zh-CN" altLang="en-US"/>
              <a:t>函数库</a:t>
            </a:r>
            <a:endParaRPr lang="zh-CN" altLang="en-US"/>
          </a:p>
        </p:txBody>
      </p:sp>
      <p:sp>
        <p:nvSpPr>
          <p:cNvPr id="15363" name="内容占位符 2"/>
          <p:cNvSpPr>
            <a:spLocks noGrp="1"/>
          </p:cNvSpPr>
          <p:nvPr>
            <p:ph idx="1"/>
          </p:nvPr>
        </p:nvSpPr>
        <p:spPr/>
        <p:txBody>
          <a:bodyPr/>
          <a:lstStyle/>
          <a:p>
            <a:pPr eaLnBrk="1" hangingPunct="1"/>
            <a:endParaRPr lang="zh-CN" altLang="en-US" dirty="0"/>
          </a:p>
        </p:txBody>
      </p:sp>
      <p:sp>
        <p:nvSpPr>
          <p:cNvPr id="4" name="Freeform 3"/>
          <p:cNvSpPr/>
          <p:nvPr/>
        </p:nvSpPr>
        <p:spPr bwMode="auto">
          <a:xfrm>
            <a:off x="4654550" y="1725613"/>
            <a:ext cx="1100138" cy="866775"/>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1999"/>
                </a:schemeClr>
              </a:gs>
              <a:gs pos="100000">
                <a:schemeClr va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defRPr/>
            </a:pPr>
            <a:endParaRPr lang="zh-CN" altLang="en-US"/>
          </a:p>
        </p:txBody>
      </p:sp>
      <p:sp>
        <p:nvSpPr>
          <p:cNvPr id="5" name="AutoShape 4"/>
          <p:cNvSpPr>
            <a:spLocks noChangeArrowheads="1"/>
          </p:cNvSpPr>
          <p:nvPr/>
        </p:nvSpPr>
        <p:spPr bwMode="auto">
          <a:xfrm>
            <a:off x="3417888" y="2800350"/>
            <a:ext cx="1720850" cy="2366963"/>
          </a:xfrm>
          <a:prstGeom prst="roundRect">
            <a:avLst>
              <a:gd name="adj" fmla="val 4690"/>
            </a:avLst>
          </a:prstGeom>
          <a:solidFill>
            <a:schemeClr val="bg2">
              <a:lumMod val="40000"/>
              <a:lumOff val="60000"/>
            </a:schemeClr>
          </a:solidFill>
          <a:ln w="57150" cmpd="sng">
            <a:solidFill>
              <a:schemeClr val="accent2"/>
            </a:solidFill>
            <a:round/>
          </a:ln>
          <a:effectLst/>
        </p:spPr>
        <p:txBody>
          <a:bodyPr wrap="none" anchor="ctr"/>
          <a:lstStyle/>
          <a:p>
            <a:pPr eaLnBrk="1" hangingPunct="1">
              <a:defRPr/>
            </a:pPr>
            <a:endParaRPr lang="zh-CN" altLang="en-US"/>
          </a:p>
        </p:txBody>
      </p:sp>
      <p:sp>
        <p:nvSpPr>
          <p:cNvPr id="6" name="AutoShape 5"/>
          <p:cNvSpPr>
            <a:spLocks noChangeArrowheads="1"/>
          </p:cNvSpPr>
          <p:nvPr/>
        </p:nvSpPr>
        <p:spPr bwMode="auto">
          <a:xfrm>
            <a:off x="3592513" y="2697163"/>
            <a:ext cx="1397000" cy="215900"/>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5367" name="AutoShape 6"/>
          <p:cNvSpPr>
            <a:spLocks noChangeArrowheads="1"/>
          </p:cNvSpPr>
          <p:nvPr/>
        </p:nvSpPr>
        <p:spPr bwMode="auto">
          <a:xfrm flipH="1">
            <a:off x="4849813" y="2754313"/>
            <a:ext cx="53975" cy="10795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68" name="AutoShape 7"/>
          <p:cNvSpPr>
            <a:spLocks noChangeArrowheads="1"/>
          </p:cNvSpPr>
          <p:nvPr/>
        </p:nvSpPr>
        <p:spPr bwMode="auto">
          <a:xfrm flipH="1">
            <a:off x="3656013" y="2746375"/>
            <a:ext cx="53975" cy="109538"/>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AutoShape 8"/>
          <p:cNvSpPr>
            <a:spLocks noChangeArrowheads="1"/>
          </p:cNvSpPr>
          <p:nvPr/>
        </p:nvSpPr>
        <p:spPr bwMode="auto">
          <a:xfrm>
            <a:off x="5303838" y="2411413"/>
            <a:ext cx="1722437" cy="2430462"/>
          </a:xfrm>
          <a:prstGeom prst="roundRect">
            <a:avLst>
              <a:gd name="adj" fmla="val 4690"/>
            </a:avLst>
          </a:prstGeom>
          <a:solidFill>
            <a:schemeClr val="bg2">
              <a:lumMod val="40000"/>
              <a:lumOff val="60000"/>
            </a:schemeClr>
          </a:solidFill>
          <a:ln w="57150" cmpd="sng">
            <a:solidFill>
              <a:schemeClr val="hlink"/>
            </a:solidFill>
            <a:round/>
          </a:ln>
          <a:effectLst/>
        </p:spPr>
        <p:txBody>
          <a:bodyPr wrap="none" anchor="ctr"/>
          <a:lstStyle/>
          <a:p>
            <a:pPr eaLnBrk="1" hangingPunct="1">
              <a:defRPr/>
            </a:pPr>
            <a:endParaRPr lang="zh-CN" altLang="en-US"/>
          </a:p>
        </p:txBody>
      </p:sp>
      <p:sp>
        <p:nvSpPr>
          <p:cNvPr id="10" name="AutoShape 9"/>
          <p:cNvSpPr>
            <a:spLocks noChangeArrowheads="1"/>
          </p:cNvSpPr>
          <p:nvPr/>
        </p:nvSpPr>
        <p:spPr bwMode="auto">
          <a:xfrm>
            <a:off x="5461000" y="2317750"/>
            <a:ext cx="1398588" cy="214313"/>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5371" name="AutoShape 10"/>
          <p:cNvSpPr>
            <a:spLocks noChangeArrowheads="1"/>
          </p:cNvSpPr>
          <p:nvPr/>
        </p:nvSpPr>
        <p:spPr bwMode="auto">
          <a:xfrm flipH="1">
            <a:off x="6726238" y="2370138"/>
            <a:ext cx="53975" cy="10795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72" name="AutoShape 11"/>
          <p:cNvSpPr>
            <a:spLocks noChangeArrowheads="1"/>
          </p:cNvSpPr>
          <p:nvPr/>
        </p:nvSpPr>
        <p:spPr bwMode="auto">
          <a:xfrm flipH="1">
            <a:off x="5538788" y="2370138"/>
            <a:ext cx="53975" cy="10795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Freeform 12"/>
          <p:cNvSpPr/>
          <p:nvPr/>
        </p:nvSpPr>
        <p:spPr bwMode="auto">
          <a:xfrm>
            <a:off x="2717800" y="2101850"/>
            <a:ext cx="1100138" cy="868363"/>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1999"/>
                </a:schemeClr>
              </a:gs>
              <a:gs pos="100000">
                <a:schemeClr val="folHlink"/>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defRPr/>
            </a:pPr>
            <a:endParaRPr lang="zh-CN" altLang="en-US"/>
          </a:p>
        </p:txBody>
      </p:sp>
      <p:sp>
        <p:nvSpPr>
          <p:cNvPr id="14" name="Text Box 13"/>
          <p:cNvSpPr txBox="1">
            <a:spLocks noChangeArrowheads="1"/>
          </p:cNvSpPr>
          <p:nvPr/>
        </p:nvSpPr>
        <p:spPr bwMode="auto">
          <a:xfrm>
            <a:off x="3778848" y="2674938"/>
            <a:ext cx="9925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050" b="1" dirty="0">
                <a:solidFill>
                  <a:schemeClr val="bg1"/>
                </a:solidFill>
                <a:effectLst>
                  <a:outerShdw blurRad="38100" dist="38100" dir="2700000" algn="tl">
                    <a:srgbClr val="C0C0C0"/>
                  </a:outerShdw>
                </a:effectLst>
                <a:latin typeface="+mj-ea"/>
                <a:ea typeface="+mj-ea"/>
              </a:rPr>
              <a:t>OpenGL</a:t>
            </a:r>
            <a:r>
              <a:rPr lang="zh-CN" altLang="en-US" sz="1050" b="1" dirty="0">
                <a:solidFill>
                  <a:schemeClr val="bg1"/>
                </a:solidFill>
                <a:effectLst>
                  <a:outerShdw blurRad="38100" dist="38100" dir="2700000" algn="tl">
                    <a:srgbClr val="C0C0C0"/>
                  </a:outerShdw>
                </a:effectLst>
                <a:latin typeface="+mj-ea"/>
                <a:ea typeface="+mj-ea"/>
              </a:rPr>
              <a:t>实用库</a:t>
            </a:r>
            <a:endParaRPr lang="zh-CN" altLang="en-US" sz="1050" b="1" dirty="0">
              <a:solidFill>
                <a:schemeClr val="bg1"/>
              </a:solidFill>
              <a:effectLst>
                <a:outerShdw blurRad="38100" dist="38100" dir="2700000" algn="tl">
                  <a:srgbClr val="C0C0C0"/>
                </a:outerShdw>
              </a:effectLst>
              <a:latin typeface="+mj-ea"/>
              <a:ea typeface="+mj-ea"/>
            </a:endParaRPr>
          </a:p>
        </p:txBody>
      </p:sp>
      <p:sp>
        <p:nvSpPr>
          <p:cNvPr id="15" name="Text Box 14"/>
          <p:cNvSpPr txBox="1">
            <a:spLocks noChangeArrowheads="1"/>
          </p:cNvSpPr>
          <p:nvPr/>
        </p:nvSpPr>
        <p:spPr bwMode="auto">
          <a:xfrm>
            <a:off x="5664798" y="2303463"/>
            <a:ext cx="9925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050" b="1" dirty="0">
                <a:solidFill>
                  <a:srgbClr val="FFFFFF"/>
                </a:solidFill>
                <a:effectLst>
                  <a:outerShdw blurRad="38100" dist="38100" dir="2700000" algn="tl">
                    <a:srgbClr val="C0C0C0"/>
                  </a:outerShdw>
                </a:effectLst>
                <a:latin typeface="+mj-ea"/>
                <a:ea typeface="+mj-ea"/>
              </a:rPr>
              <a:t>OpenGL</a:t>
            </a:r>
            <a:r>
              <a:rPr lang="zh-CN" altLang="en-US" sz="1050" b="1" dirty="0">
                <a:solidFill>
                  <a:srgbClr val="FFFFFF"/>
                </a:solidFill>
                <a:effectLst>
                  <a:outerShdw blurRad="38100" dist="38100" dir="2700000" algn="tl">
                    <a:srgbClr val="C0C0C0"/>
                  </a:outerShdw>
                </a:effectLst>
                <a:latin typeface="+mj-ea"/>
                <a:ea typeface="+mj-ea"/>
              </a:rPr>
              <a:t>核心库</a:t>
            </a:r>
            <a:endParaRPr lang="zh-CN" altLang="en-US" sz="1050" b="1" dirty="0">
              <a:solidFill>
                <a:srgbClr val="FFFFFF"/>
              </a:solidFill>
              <a:effectLst>
                <a:outerShdw blurRad="38100" dist="38100" dir="2700000" algn="tl">
                  <a:srgbClr val="C0C0C0"/>
                </a:outerShdw>
              </a:effectLst>
              <a:latin typeface="+mj-ea"/>
              <a:ea typeface="+mj-ea"/>
            </a:endParaRPr>
          </a:p>
        </p:txBody>
      </p:sp>
      <p:sp>
        <p:nvSpPr>
          <p:cNvPr id="16" name="AutoShape 15"/>
          <p:cNvSpPr>
            <a:spLocks noChangeArrowheads="1"/>
          </p:cNvSpPr>
          <p:nvPr/>
        </p:nvSpPr>
        <p:spPr bwMode="auto">
          <a:xfrm>
            <a:off x="1535113" y="3122613"/>
            <a:ext cx="1720850" cy="2366962"/>
          </a:xfrm>
          <a:prstGeom prst="roundRect">
            <a:avLst>
              <a:gd name="adj" fmla="val 4690"/>
            </a:avLst>
          </a:prstGeom>
          <a:solidFill>
            <a:schemeClr val="bg2">
              <a:lumMod val="40000"/>
              <a:lumOff val="60000"/>
            </a:schemeClr>
          </a:solidFill>
          <a:ln w="57150" cmpd="sng">
            <a:solidFill>
              <a:schemeClr val="folHlink"/>
            </a:solidFill>
            <a:round/>
          </a:ln>
          <a:effectLst/>
        </p:spPr>
        <p:txBody>
          <a:bodyPr wrap="none" anchor="ctr"/>
          <a:lstStyle/>
          <a:p>
            <a:pPr eaLnBrk="1" hangingPunct="1">
              <a:defRPr/>
            </a:pPr>
            <a:endParaRPr lang="zh-CN" altLang="en-US"/>
          </a:p>
        </p:txBody>
      </p:sp>
      <p:sp>
        <p:nvSpPr>
          <p:cNvPr id="17" name="AutoShape 16"/>
          <p:cNvSpPr>
            <a:spLocks noChangeArrowheads="1"/>
          </p:cNvSpPr>
          <p:nvPr/>
        </p:nvSpPr>
        <p:spPr bwMode="auto">
          <a:xfrm>
            <a:off x="1697038" y="3016250"/>
            <a:ext cx="1397000" cy="215900"/>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p>
        </p:txBody>
      </p:sp>
      <p:sp>
        <p:nvSpPr>
          <p:cNvPr id="15378" name="AutoShape 17"/>
          <p:cNvSpPr>
            <a:spLocks noChangeArrowheads="1"/>
          </p:cNvSpPr>
          <p:nvPr/>
        </p:nvSpPr>
        <p:spPr bwMode="auto">
          <a:xfrm flipH="1">
            <a:off x="2960688" y="3070225"/>
            <a:ext cx="52387" cy="10795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379" name="AutoShape 18"/>
          <p:cNvSpPr>
            <a:spLocks noChangeArrowheads="1"/>
          </p:cNvSpPr>
          <p:nvPr/>
        </p:nvSpPr>
        <p:spPr bwMode="auto">
          <a:xfrm flipH="1">
            <a:off x="1773238" y="3070225"/>
            <a:ext cx="53975" cy="107950"/>
          </a:xfrm>
          <a:prstGeom prst="octagon">
            <a:avLst>
              <a:gd name="adj" fmla="val 29287"/>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Text Box 19"/>
          <p:cNvSpPr txBox="1">
            <a:spLocks noChangeArrowheads="1"/>
          </p:cNvSpPr>
          <p:nvPr/>
        </p:nvSpPr>
        <p:spPr bwMode="auto">
          <a:xfrm>
            <a:off x="1756658" y="2997200"/>
            <a:ext cx="126188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050" b="1" dirty="0">
                <a:solidFill>
                  <a:schemeClr val="bg1"/>
                </a:solidFill>
                <a:effectLst>
                  <a:outerShdw blurRad="38100" dist="38100" dir="2700000" algn="tl">
                    <a:srgbClr val="C0C0C0"/>
                  </a:outerShdw>
                </a:effectLst>
                <a:latin typeface="+mj-ea"/>
                <a:ea typeface="+mj-ea"/>
              </a:rPr>
              <a:t>OpenGL</a:t>
            </a:r>
            <a:r>
              <a:rPr lang="zh-CN" altLang="en-US" sz="1050" b="1" dirty="0">
                <a:solidFill>
                  <a:schemeClr val="bg1"/>
                </a:solidFill>
                <a:effectLst>
                  <a:outerShdw blurRad="38100" dist="38100" dir="2700000" algn="tl">
                    <a:srgbClr val="C0C0C0"/>
                  </a:outerShdw>
                </a:effectLst>
                <a:latin typeface="+mj-ea"/>
                <a:ea typeface="+mj-ea"/>
              </a:rPr>
              <a:t>实用工具包</a:t>
            </a:r>
            <a:endParaRPr lang="zh-CN" altLang="en-US" sz="1050" b="1" dirty="0">
              <a:solidFill>
                <a:schemeClr val="bg1"/>
              </a:solidFill>
              <a:effectLst>
                <a:outerShdw blurRad="38100" dist="38100" dir="2700000" algn="tl">
                  <a:srgbClr val="C0C0C0"/>
                </a:outerShdw>
              </a:effectLst>
              <a:latin typeface="+mj-ea"/>
              <a:ea typeface="+mj-ea"/>
            </a:endParaRPr>
          </a:p>
        </p:txBody>
      </p:sp>
      <p:sp>
        <p:nvSpPr>
          <p:cNvPr id="21" name="Text Box 20"/>
          <p:cNvSpPr txBox="1">
            <a:spLocks noChangeArrowheads="1"/>
          </p:cNvSpPr>
          <p:nvPr/>
        </p:nvSpPr>
        <p:spPr bwMode="auto">
          <a:xfrm>
            <a:off x="1577975" y="3328988"/>
            <a:ext cx="1620838"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函数以“</a:t>
            </a:r>
            <a:r>
              <a:rPr lang="en-US" sz="1200" b="1" dirty="0">
                <a:solidFill>
                  <a:srgbClr val="FF0000"/>
                </a:solidFill>
                <a:effectLst>
                  <a:outerShdw blurRad="38100" dist="38100" dir="2700000" algn="tl">
                    <a:srgbClr val="C0C0C0"/>
                  </a:outerShdw>
                </a:effectLst>
                <a:latin typeface="+mj-ea"/>
                <a:ea typeface="+mj-ea"/>
              </a:rPr>
              <a:t>glut</a:t>
            </a:r>
            <a:r>
              <a:rPr lang="en-US" sz="1200" b="1" dirty="0">
                <a:solidFill>
                  <a:srgbClr val="000000"/>
                </a:solidFill>
                <a:effectLst>
                  <a:outerShdw blurRad="38100" dist="38100" dir="2700000" algn="tl">
                    <a:srgbClr val="C0C0C0"/>
                  </a:outerShdw>
                </a:effectLst>
                <a:latin typeface="+mj-ea"/>
                <a:ea typeface="+mj-ea"/>
              </a:rPr>
              <a:t>”</a:t>
            </a:r>
            <a:r>
              <a:rPr lang="zh-CN" altLang="en-US" sz="1200" b="1" dirty="0">
                <a:solidFill>
                  <a:srgbClr val="000000"/>
                </a:solidFill>
                <a:effectLst>
                  <a:outerShdw blurRad="38100" dist="38100" dir="2700000" algn="tl">
                    <a:srgbClr val="C0C0C0"/>
                  </a:outerShdw>
                </a:effectLst>
                <a:latin typeface="+mj-ea"/>
                <a:ea typeface="+mj-ea"/>
              </a:rPr>
              <a:t>为前缀</a:t>
            </a:r>
            <a:endParaRPr lang="zh-CN" altLang="en-US" sz="1200" b="1" dirty="0">
              <a:solidFill>
                <a:srgbClr val="000000"/>
              </a:solidFill>
              <a:effectLst>
                <a:outerShdw blurRad="38100" dist="38100" dir="2700000" algn="tl">
                  <a:srgbClr val="C0C0C0"/>
                </a:outerShdw>
              </a:effectLst>
              <a:latin typeface="+mj-ea"/>
              <a:ea typeface="+mj-ea"/>
            </a:endParaRPr>
          </a:p>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主要功能包括窗口创建与管理、用户交互（鼠标、键盘等），并提供一种基于事件驱动的窗口程序运行架构；</a:t>
            </a:r>
            <a:endParaRPr lang="en-US" sz="1200" b="1" dirty="0">
              <a:solidFill>
                <a:srgbClr val="000000"/>
              </a:solidFill>
              <a:effectLst>
                <a:outerShdw blurRad="38100" dist="38100" dir="2700000" algn="tl">
                  <a:srgbClr val="C0C0C0"/>
                </a:outerShdw>
              </a:effectLst>
              <a:latin typeface="+mj-ea"/>
              <a:ea typeface="+mj-ea"/>
            </a:endParaRPr>
          </a:p>
          <a:p>
            <a:pPr>
              <a:buFont typeface="Wingdings" panose="05000000000000000000" pitchFamily="2" charset="2"/>
              <a:buChar char="l"/>
              <a:defRPr/>
            </a:pPr>
            <a:r>
              <a:rPr lang="en-US" sz="1200" b="1" dirty="0">
                <a:solidFill>
                  <a:srgbClr val="000000"/>
                </a:solidFill>
                <a:effectLst>
                  <a:outerShdw blurRad="38100" dist="38100" dir="2700000" algn="tl">
                    <a:srgbClr val="C0C0C0"/>
                  </a:outerShdw>
                </a:effectLst>
                <a:latin typeface="+mj-ea"/>
                <a:ea typeface="+mj-ea"/>
              </a:rPr>
              <a:t>GLUT</a:t>
            </a:r>
            <a:r>
              <a:rPr lang="zh-CN" altLang="en-US" sz="1200" b="1" dirty="0">
                <a:solidFill>
                  <a:srgbClr val="000000"/>
                </a:solidFill>
                <a:effectLst>
                  <a:outerShdw blurRad="38100" dist="38100" dir="2700000" algn="tl">
                    <a:srgbClr val="C0C0C0"/>
                  </a:outerShdw>
                </a:effectLst>
                <a:latin typeface="+mj-ea"/>
                <a:ea typeface="+mj-ea"/>
              </a:rPr>
              <a:t>库独立于操作系统和窗口系统。</a:t>
            </a:r>
            <a:endParaRPr lang="zh-CN" altLang="en-US" sz="1200" b="1" dirty="0">
              <a:solidFill>
                <a:srgbClr val="000000"/>
              </a:solidFill>
              <a:effectLst>
                <a:outerShdw blurRad="38100" dist="38100" dir="2700000" algn="tl">
                  <a:srgbClr val="C0C0C0"/>
                </a:outerShdw>
              </a:effectLst>
              <a:latin typeface="+mj-ea"/>
              <a:ea typeface="+mj-ea"/>
            </a:endParaRPr>
          </a:p>
        </p:txBody>
      </p:sp>
      <p:sp>
        <p:nvSpPr>
          <p:cNvPr id="22" name="Text Box 21"/>
          <p:cNvSpPr txBox="1">
            <a:spLocks noChangeArrowheads="1"/>
          </p:cNvSpPr>
          <p:nvPr/>
        </p:nvSpPr>
        <p:spPr bwMode="auto">
          <a:xfrm>
            <a:off x="3468688" y="2951163"/>
            <a:ext cx="171767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函数以“</a:t>
            </a:r>
            <a:r>
              <a:rPr lang="en-US" sz="1200" b="1" dirty="0" err="1">
                <a:solidFill>
                  <a:srgbClr val="FF0000"/>
                </a:solidFill>
                <a:effectLst>
                  <a:outerShdw blurRad="38100" dist="38100" dir="2700000" algn="tl">
                    <a:srgbClr val="C0C0C0"/>
                  </a:outerShdw>
                </a:effectLst>
                <a:latin typeface="+mj-ea"/>
                <a:ea typeface="+mj-ea"/>
              </a:rPr>
              <a:t>glu</a:t>
            </a:r>
            <a:r>
              <a:rPr lang="en-US" sz="1200" b="1" dirty="0">
                <a:solidFill>
                  <a:srgbClr val="000000"/>
                </a:solidFill>
                <a:effectLst>
                  <a:outerShdw blurRad="38100" dist="38100" dir="2700000" algn="tl">
                    <a:srgbClr val="C0C0C0"/>
                  </a:outerShdw>
                </a:effectLst>
                <a:latin typeface="+mj-ea"/>
                <a:ea typeface="+mj-ea"/>
              </a:rPr>
              <a:t>”</a:t>
            </a:r>
            <a:r>
              <a:rPr lang="zh-CN" altLang="en-US" sz="1200" b="1" dirty="0">
                <a:solidFill>
                  <a:srgbClr val="000000"/>
                </a:solidFill>
                <a:effectLst>
                  <a:outerShdw blurRad="38100" dist="38100" dir="2700000" algn="tl">
                    <a:srgbClr val="C0C0C0"/>
                  </a:outerShdw>
                </a:effectLst>
                <a:latin typeface="+mj-ea"/>
                <a:ea typeface="+mj-ea"/>
              </a:rPr>
              <a:t>为前缀；</a:t>
            </a:r>
            <a:endParaRPr lang="zh-CN" altLang="en-US" sz="1200" b="1" dirty="0">
              <a:solidFill>
                <a:srgbClr val="000000"/>
              </a:solidFill>
              <a:effectLst>
                <a:outerShdw blurRad="38100" dist="38100" dir="2700000" algn="tl">
                  <a:srgbClr val="C0C0C0"/>
                </a:outerShdw>
              </a:effectLst>
              <a:latin typeface="+mj-ea"/>
              <a:ea typeface="+mj-ea"/>
            </a:endParaRPr>
          </a:p>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主要功能包括绘制二次曲面、</a:t>
            </a:r>
            <a:r>
              <a:rPr lang="en-US" sz="1200" b="1" dirty="0">
                <a:solidFill>
                  <a:srgbClr val="000000"/>
                </a:solidFill>
                <a:effectLst>
                  <a:outerShdw blurRad="38100" dist="38100" dir="2700000" algn="tl">
                    <a:srgbClr val="C0C0C0"/>
                  </a:outerShdw>
                </a:effectLst>
                <a:latin typeface="+mj-ea"/>
                <a:ea typeface="+mj-ea"/>
              </a:rPr>
              <a:t>NURBS</a:t>
            </a:r>
            <a:r>
              <a:rPr lang="zh-CN" altLang="en-US" sz="1200" b="1" dirty="0">
                <a:solidFill>
                  <a:srgbClr val="000000"/>
                </a:solidFill>
                <a:effectLst>
                  <a:outerShdw blurRad="38100" dist="38100" dir="2700000" algn="tl">
                    <a:srgbClr val="C0C0C0"/>
                  </a:outerShdw>
                </a:effectLst>
                <a:latin typeface="+mj-ea"/>
                <a:ea typeface="+mj-ea"/>
              </a:rPr>
              <a:t>曲线曲面、复杂多边形以及纹理、矩阵管理等；</a:t>
            </a:r>
            <a:endParaRPr lang="zh-CN" altLang="en-US" sz="1200" b="1" dirty="0">
              <a:solidFill>
                <a:srgbClr val="000000"/>
              </a:solidFill>
              <a:effectLst>
                <a:outerShdw blurRad="38100" dist="38100" dir="2700000" algn="tl">
                  <a:srgbClr val="C0C0C0"/>
                </a:outerShdw>
              </a:effectLst>
              <a:latin typeface="+mj-ea"/>
              <a:ea typeface="+mj-ea"/>
            </a:endParaRPr>
          </a:p>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实用库中的所有函数全都使用</a:t>
            </a:r>
            <a:r>
              <a:rPr lang="en-US" sz="1200" b="1" dirty="0">
                <a:solidFill>
                  <a:srgbClr val="000000"/>
                </a:solidFill>
                <a:effectLst>
                  <a:outerShdw blurRad="38100" dist="38100" dir="2700000" algn="tl">
                    <a:srgbClr val="C0C0C0"/>
                  </a:outerShdw>
                </a:effectLst>
                <a:latin typeface="+mj-ea"/>
                <a:ea typeface="+mj-ea"/>
              </a:rPr>
              <a:t>OpenGL</a:t>
            </a:r>
            <a:r>
              <a:rPr lang="zh-CN" altLang="en-US" sz="1200" b="1" dirty="0">
                <a:solidFill>
                  <a:srgbClr val="000000"/>
                </a:solidFill>
                <a:effectLst>
                  <a:outerShdw blurRad="38100" dist="38100" dir="2700000" algn="tl">
                    <a:srgbClr val="C0C0C0"/>
                  </a:outerShdw>
                </a:effectLst>
                <a:latin typeface="+mj-ea"/>
                <a:ea typeface="+mj-ea"/>
              </a:rPr>
              <a:t>核心库函数来编写的，因此在使用上和</a:t>
            </a:r>
            <a:r>
              <a:rPr lang="en-US" sz="1200" b="1" dirty="0">
                <a:solidFill>
                  <a:srgbClr val="000000"/>
                </a:solidFill>
                <a:effectLst>
                  <a:outerShdw blurRad="38100" dist="38100" dir="2700000" algn="tl">
                    <a:srgbClr val="C0C0C0"/>
                  </a:outerShdw>
                </a:effectLst>
                <a:latin typeface="+mj-ea"/>
                <a:ea typeface="+mj-ea"/>
              </a:rPr>
              <a:t>OpenGL</a:t>
            </a:r>
            <a:r>
              <a:rPr lang="zh-CN" altLang="en-US" sz="1200" b="1" dirty="0">
                <a:solidFill>
                  <a:srgbClr val="000000"/>
                </a:solidFill>
                <a:effectLst>
                  <a:outerShdw blurRad="38100" dist="38100" dir="2700000" algn="tl">
                    <a:srgbClr val="C0C0C0"/>
                  </a:outerShdw>
                </a:effectLst>
                <a:latin typeface="+mj-ea"/>
                <a:ea typeface="+mj-ea"/>
              </a:rPr>
              <a:t>核心库的使用是完全相同的。</a:t>
            </a:r>
            <a:endParaRPr lang="zh-CN" altLang="en-US" sz="1200" b="1" dirty="0">
              <a:solidFill>
                <a:srgbClr val="000000"/>
              </a:solidFill>
              <a:effectLst>
                <a:outerShdw blurRad="38100" dist="38100" dir="2700000" algn="tl">
                  <a:srgbClr val="C0C0C0"/>
                </a:outerShdw>
              </a:effectLst>
              <a:latin typeface="+mj-ea"/>
              <a:ea typeface="+mj-ea"/>
            </a:endParaRPr>
          </a:p>
          <a:p>
            <a:pPr>
              <a:defRPr/>
            </a:pPr>
            <a:endParaRPr lang="en-US" b="1" dirty="0">
              <a:solidFill>
                <a:srgbClr val="000000"/>
              </a:solidFill>
              <a:effectLst>
                <a:outerShdw blurRad="38100" dist="38100" dir="2700000" algn="tl">
                  <a:srgbClr val="C0C0C0"/>
                </a:outerShdw>
              </a:effectLst>
              <a:latin typeface="+mj-ea"/>
              <a:ea typeface="+mj-ea"/>
            </a:endParaRPr>
          </a:p>
        </p:txBody>
      </p:sp>
      <p:sp>
        <p:nvSpPr>
          <p:cNvPr id="23" name="Text Box 22"/>
          <p:cNvSpPr txBox="1">
            <a:spLocks noChangeArrowheads="1"/>
          </p:cNvSpPr>
          <p:nvPr/>
        </p:nvSpPr>
        <p:spPr bwMode="auto">
          <a:xfrm>
            <a:off x="5327650" y="2511425"/>
            <a:ext cx="18161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函数以“</a:t>
            </a:r>
            <a:r>
              <a:rPr lang="en-US" sz="1200" b="1" dirty="0" err="1">
                <a:solidFill>
                  <a:srgbClr val="FF0000"/>
                </a:solidFill>
                <a:effectLst>
                  <a:outerShdw blurRad="38100" dist="38100" dir="2700000" algn="tl">
                    <a:srgbClr val="C0C0C0"/>
                  </a:outerShdw>
                </a:effectLst>
                <a:latin typeface="+mj-ea"/>
                <a:ea typeface="+mj-ea"/>
              </a:rPr>
              <a:t>gl</a:t>
            </a:r>
            <a:r>
              <a:rPr lang="en-US" sz="1200" b="1" dirty="0">
                <a:solidFill>
                  <a:srgbClr val="000000"/>
                </a:solidFill>
                <a:effectLst>
                  <a:outerShdw blurRad="38100" dist="38100" dir="2700000" algn="tl">
                    <a:srgbClr val="C0C0C0"/>
                  </a:outerShdw>
                </a:effectLst>
                <a:latin typeface="+mj-ea"/>
                <a:ea typeface="+mj-ea"/>
              </a:rPr>
              <a:t>”</a:t>
            </a:r>
            <a:r>
              <a:rPr lang="zh-CN" altLang="en-US" sz="1200" b="1" dirty="0">
                <a:solidFill>
                  <a:srgbClr val="000000"/>
                </a:solidFill>
                <a:effectLst>
                  <a:outerShdw blurRad="38100" dist="38100" dir="2700000" algn="tl">
                    <a:srgbClr val="C0C0C0"/>
                  </a:outerShdw>
                </a:effectLst>
                <a:latin typeface="+mj-ea"/>
                <a:ea typeface="+mj-ea"/>
              </a:rPr>
              <a:t>为前缀</a:t>
            </a:r>
            <a:endParaRPr lang="zh-CN" altLang="en-US" sz="1200" b="1" dirty="0">
              <a:solidFill>
                <a:srgbClr val="000000"/>
              </a:solidFill>
              <a:effectLst>
                <a:outerShdw blurRad="38100" dist="38100" dir="2700000" algn="tl">
                  <a:srgbClr val="C0C0C0"/>
                </a:outerShdw>
              </a:effectLst>
              <a:latin typeface="+mj-ea"/>
              <a:ea typeface="+mj-ea"/>
            </a:endParaRPr>
          </a:p>
          <a:p>
            <a:pPr>
              <a:buFont typeface="Wingdings" panose="05000000000000000000" pitchFamily="2" charset="2"/>
              <a:buChar char="l"/>
              <a:defRPr/>
            </a:pPr>
            <a:r>
              <a:rPr lang="zh-CN" altLang="en-US" sz="1200" b="1" dirty="0">
                <a:solidFill>
                  <a:srgbClr val="000000"/>
                </a:solidFill>
                <a:effectLst>
                  <a:outerShdw blurRad="38100" dist="38100" dir="2700000" algn="tl">
                    <a:srgbClr val="C0C0C0"/>
                  </a:outerShdw>
                </a:effectLst>
                <a:latin typeface="+mj-ea"/>
                <a:ea typeface="+mj-ea"/>
              </a:rPr>
              <a:t>主要功能包括三维物体描述、平移、旋转、缩放、光照、纹理、材质、像素、位图、文字处理等；</a:t>
            </a:r>
            <a:endParaRPr lang="zh-CN" altLang="en-US" sz="1200" b="1" dirty="0">
              <a:solidFill>
                <a:srgbClr val="000000"/>
              </a:solidFill>
              <a:effectLst>
                <a:outerShdw blurRad="38100" dist="38100" dir="2700000" algn="tl">
                  <a:srgbClr val="C0C0C0"/>
                </a:outerShdw>
              </a:effectLst>
              <a:latin typeface="+mj-ea"/>
              <a:ea typeface="+mj-ea"/>
            </a:endParaRPr>
          </a:p>
          <a:p>
            <a:pPr>
              <a:buFont typeface="Wingdings" panose="05000000000000000000" pitchFamily="2" charset="2"/>
              <a:buChar char="l"/>
              <a:defRPr/>
            </a:pPr>
            <a:r>
              <a:rPr lang="en-US" sz="1200" b="1" dirty="0">
                <a:solidFill>
                  <a:srgbClr val="000000"/>
                </a:solidFill>
                <a:effectLst>
                  <a:outerShdw blurRad="38100" dist="38100" dir="2700000" algn="tl">
                    <a:srgbClr val="C0C0C0"/>
                  </a:outerShdw>
                </a:effectLst>
                <a:latin typeface="+mj-ea"/>
                <a:ea typeface="+mj-ea"/>
              </a:rPr>
              <a:t>OpenGL </a:t>
            </a:r>
            <a:r>
              <a:rPr lang="zh-CN" altLang="en-US" sz="1200" b="1" dirty="0">
                <a:solidFill>
                  <a:srgbClr val="000000"/>
                </a:solidFill>
                <a:effectLst>
                  <a:outerShdw blurRad="38100" dist="38100" dir="2700000" algn="tl">
                    <a:srgbClr val="C0C0C0"/>
                  </a:outerShdw>
                </a:effectLst>
                <a:latin typeface="+mj-ea"/>
                <a:ea typeface="+mj-ea"/>
              </a:rPr>
              <a:t>提供的所有功能都可以使用核心库函数来实现，并且对于不同的软件和硬件平台，这些函数的使用完全相同。</a:t>
            </a:r>
            <a:endParaRPr lang="en-US" sz="1200" b="1" dirty="0">
              <a:solidFill>
                <a:srgbClr val="000000"/>
              </a:solidFill>
              <a:effectLst>
                <a:outerShdw blurRad="38100" dist="38100" dir="2700000" algn="tl">
                  <a:srgbClr val="C0C0C0"/>
                </a:outerShdw>
              </a:effectLst>
              <a:latin typeface="+mj-ea"/>
              <a:ea typeface="+mj-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a:t>认识</a:t>
            </a:r>
            <a:r>
              <a:rPr lang="en-US" altLang="zh-CN"/>
              <a:t>OpenGL API——</a:t>
            </a:r>
            <a:r>
              <a:rPr lang="zh-CN" altLang="en-US"/>
              <a:t>函数库</a:t>
            </a:r>
            <a:endParaRPr lang="zh-CN" altLang="en-US"/>
          </a:p>
        </p:txBody>
      </p:sp>
      <p:sp>
        <p:nvSpPr>
          <p:cNvPr id="16387" name="内容占位符 2"/>
          <p:cNvSpPr>
            <a:spLocks noGrp="1"/>
          </p:cNvSpPr>
          <p:nvPr>
            <p:ph idx="1"/>
          </p:nvPr>
        </p:nvSpPr>
        <p:spPr/>
        <p:txBody>
          <a:bodyPr/>
          <a:lstStyle/>
          <a:p>
            <a:pPr eaLnBrk="1" hangingPunct="1"/>
            <a:r>
              <a:rPr lang="en-US" altLang="zh-CN"/>
              <a:t>OpenGL</a:t>
            </a:r>
            <a:r>
              <a:rPr lang="zh-CN" altLang="en-US"/>
              <a:t>核心库（</a:t>
            </a:r>
            <a:r>
              <a:rPr lang="en-US" altLang="zh-CN"/>
              <a:t>GL</a:t>
            </a:r>
            <a:r>
              <a:rPr lang="zh-CN" altLang="en-US"/>
              <a:t>库）、</a:t>
            </a:r>
            <a:r>
              <a:rPr lang="en-US" altLang="zh-CN"/>
              <a:t>OpenGL</a:t>
            </a:r>
            <a:r>
              <a:rPr lang="zh-CN" altLang="en-US"/>
              <a:t>实用库（</a:t>
            </a:r>
            <a:r>
              <a:rPr lang="en-US" altLang="zh-CN"/>
              <a:t>GLU</a:t>
            </a:r>
            <a:r>
              <a:rPr lang="zh-CN" altLang="en-US"/>
              <a:t>库）及</a:t>
            </a:r>
            <a:r>
              <a:rPr lang="en-US" altLang="zh-CN"/>
              <a:t>OpenGL</a:t>
            </a:r>
            <a:r>
              <a:rPr lang="zh-CN" altLang="en-US"/>
              <a:t>实用工具包 （</a:t>
            </a:r>
            <a:r>
              <a:rPr lang="en-US" altLang="zh-CN"/>
              <a:t>GLUT</a:t>
            </a:r>
            <a:r>
              <a:rPr lang="zh-CN" altLang="en-US"/>
              <a:t>库）的关系</a:t>
            </a:r>
            <a:endParaRPr lang="en-US" altLang="zh-CN"/>
          </a:p>
          <a:p>
            <a:pPr eaLnBrk="1" hangingPunct="1"/>
            <a:endParaRPr lang="zh-CN" altLang="en-US"/>
          </a:p>
        </p:txBody>
      </p:sp>
      <p:grpSp>
        <p:nvGrpSpPr>
          <p:cNvPr id="4" name="组合 39"/>
          <p:cNvGrpSpPr/>
          <p:nvPr/>
        </p:nvGrpSpPr>
        <p:grpSpPr bwMode="auto">
          <a:xfrm>
            <a:off x="1947863" y="3471863"/>
            <a:ext cx="5248275" cy="2682875"/>
            <a:chOff x="0" y="0"/>
            <a:chExt cx="6997700" cy="3578570"/>
          </a:xfrm>
        </p:grpSpPr>
        <p:sp>
          <p:nvSpPr>
            <p:cNvPr id="16389" name="Rectangle 3"/>
            <p:cNvSpPr>
              <a:spLocks noChangeArrowheads="1"/>
            </p:cNvSpPr>
            <p:nvPr/>
          </p:nvSpPr>
          <p:spPr bwMode="auto">
            <a:xfrm>
              <a:off x="0" y="792162"/>
              <a:ext cx="6997700" cy="2044700"/>
            </a:xfrm>
            <a:prstGeom prst="rect">
              <a:avLst/>
            </a:prstGeom>
            <a:solidFill>
              <a:schemeClr val="bg1"/>
            </a:solidFill>
            <a:ln w="22225">
              <a:solidFill>
                <a:schemeClr val="tx1"/>
              </a:solidFill>
              <a:miter lim="800000"/>
            </a:ln>
            <a:effectLst>
              <a:outerShdw dist="107763"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200"/>
            </a:p>
          </p:txBody>
        </p:sp>
        <p:sp>
          <p:nvSpPr>
            <p:cNvPr id="16390" name="Rectangle 4"/>
            <p:cNvSpPr>
              <a:spLocks noChangeArrowheads="1"/>
            </p:cNvSpPr>
            <p:nvPr/>
          </p:nvSpPr>
          <p:spPr bwMode="auto">
            <a:xfrm>
              <a:off x="2590800" y="792162"/>
              <a:ext cx="1816100" cy="673100"/>
            </a:xfrm>
            <a:prstGeom prst="rect">
              <a:avLst/>
            </a:prstGeom>
            <a:solidFill>
              <a:schemeClr val="bg1"/>
            </a:solidFill>
            <a:ln w="222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200"/>
            </a:p>
          </p:txBody>
        </p:sp>
        <p:sp>
          <p:nvSpPr>
            <p:cNvPr id="16391" name="Line 5"/>
            <p:cNvSpPr>
              <a:spLocks noChangeShapeType="1"/>
            </p:cNvSpPr>
            <p:nvPr/>
          </p:nvSpPr>
          <p:spPr bwMode="auto">
            <a:xfrm>
              <a:off x="5556250" y="785812"/>
              <a:ext cx="0" cy="13716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2" name="Line 6"/>
            <p:cNvSpPr>
              <a:spLocks noChangeShapeType="1"/>
            </p:cNvSpPr>
            <p:nvPr/>
          </p:nvSpPr>
          <p:spPr bwMode="auto">
            <a:xfrm flipH="1">
              <a:off x="3956050" y="2157412"/>
              <a:ext cx="1600200" cy="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3" name="Line 7"/>
            <p:cNvSpPr>
              <a:spLocks noChangeShapeType="1"/>
            </p:cNvSpPr>
            <p:nvPr/>
          </p:nvSpPr>
          <p:spPr bwMode="auto">
            <a:xfrm>
              <a:off x="3956050" y="1471612"/>
              <a:ext cx="0" cy="6858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4" name="Line 8"/>
            <p:cNvSpPr>
              <a:spLocks noChangeShapeType="1"/>
            </p:cNvSpPr>
            <p:nvPr/>
          </p:nvSpPr>
          <p:spPr bwMode="auto">
            <a:xfrm>
              <a:off x="1441450" y="1471612"/>
              <a:ext cx="0" cy="6858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5" name="Line 9"/>
            <p:cNvSpPr>
              <a:spLocks noChangeShapeType="1"/>
            </p:cNvSpPr>
            <p:nvPr/>
          </p:nvSpPr>
          <p:spPr bwMode="auto">
            <a:xfrm flipH="1">
              <a:off x="1441450" y="2157412"/>
              <a:ext cx="1600200" cy="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6" name="Line 10"/>
            <p:cNvSpPr>
              <a:spLocks noChangeShapeType="1"/>
            </p:cNvSpPr>
            <p:nvPr/>
          </p:nvSpPr>
          <p:spPr bwMode="auto">
            <a:xfrm>
              <a:off x="3041650" y="1471612"/>
              <a:ext cx="0" cy="6858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7" name="Line 11"/>
            <p:cNvSpPr>
              <a:spLocks noChangeShapeType="1"/>
            </p:cNvSpPr>
            <p:nvPr/>
          </p:nvSpPr>
          <p:spPr bwMode="auto">
            <a:xfrm>
              <a:off x="3498850" y="1471612"/>
              <a:ext cx="0" cy="13716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398" name="Rectangle 12"/>
            <p:cNvSpPr>
              <a:spLocks noChangeArrowheads="1"/>
            </p:cNvSpPr>
            <p:nvPr/>
          </p:nvSpPr>
          <p:spPr bwMode="auto">
            <a:xfrm>
              <a:off x="3025775" y="922337"/>
              <a:ext cx="1023784" cy="46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FF0000"/>
                  </a:solidFill>
                </a:rPr>
                <a:t>GLUT</a:t>
              </a:r>
              <a:endParaRPr lang="en-US" altLang="zh-CN" sz="1800" b="1">
                <a:solidFill>
                  <a:srgbClr val="FF0000"/>
                </a:solidFill>
              </a:endParaRPr>
            </a:p>
          </p:txBody>
        </p:sp>
        <p:sp>
          <p:nvSpPr>
            <p:cNvPr id="16399" name="Rectangle 13"/>
            <p:cNvSpPr>
              <a:spLocks noChangeArrowheads="1"/>
            </p:cNvSpPr>
            <p:nvPr/>
          </p:nvSpPr>
          <p:spPr bwMode="auto">
            <a:xfrm>
              <a:off x="4549775" y="1608137"/>
              <a:ext cx="835699" cy="46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FF0000"/>
                  </a:solidFill>
                </a:rPr>
                <a:t>GLU</a:t>
              </a:r>
              <a:endParaRPr lang="en-US" altLang="zh-CN" sz="1800" b="1">
                <a:solidFill>
                  <a:srgbClr val="FF0000"/>
                </a:solidFill>
              </a:endParaRPr>
            </a:p>
          </p:txBody>
        </p:sp>
        <p:sp>
          <p:nvSpPr>
            <p:cNvPr id="16400" name="Rectangle 14"/>
            <p:cNvSpPr>
              <a:spLocks noChangeArrowheads="1"/>
            </p:cNvSpPr>
            <p:nvPr/>
          </p:nvSpPr>
          <p:spPr bwMode="auto">
            <a:xfrm>
              <a:off x="5083175" y="2217737"/>
              <a:ext cx="613415" cy="46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FF0000"/>
                  </a:solidFill>
                </a:rPr>
                <a:t>GL</a:t>
              </a:r>
              <a:endParaRPr lang="en-US" altLang="zh-CN" sz="1800" b="1">
                <a:solidFill>
                  <a:srgbClr val="FF0000"/>
                </a:solidFill>
              </a:endParaRPr>
            </a:p>
          </p:txBody>
        </p:sp>
        <p:sp>
          <p:nvSpPr>
            <p:cNvPr id="16401" name="Rectangle 15"/>
            <p:cNvSpPr>
              <a:spLocks noChangeArrowheads="1"/>
            </p:cNvSpPr>
            <p:nvPr/>
          </p:nvSpPr>
          <p:spPr bwMode="auto">
            <a:xfrm>
              <a:off x="1550317" y="1439862"/>
              <a:ext cx="1384053" cy="70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500" b="1"/>
                <a:t>GLX, AGL</a:t>
              </a:r>
              <a:br>
                <a:rPr lang="en-US" altLang="zh-CN" sz="1500" b="1"/>
              </a:br>
              <a:r>
                <a:rPr lang="en-US" altLang="zh-CN" sz="1500" b="1"/>
                <a:t>or WGL</a:t>
              </a:r>
              <a:endParaRPr lang="en-US" altLang="zh-CN" sz="1500" b="1"/>
            </a:p>
          </p:txBody>
        </p:sp>
        <p:sp>
          <p:nvSpPr>
            <p:cNvPr id="16402" name="Rectangle 16"/>
            <p:cNvSpPr>
              <a:spLocks noChangeArrowheads="1"/>
            </p:cNvSpPr>
            <p:nvPr/>
          </p:nvSpPr>
          <p:spPr bwMode="auto">
            <a:xfrm>
              <a:off x="339725" y="2293937"/>
              <a:ext cx="2850609" cy="46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X, Win32, Mac O/S</a:t>
              </a:r>
              <a:endParaRPr lang="en-US" altLang="zh-CN" sz="1800" b="1"/>
            </a:p>
          </p:txBody>
        </p:sp>
        <p:sp>
          <p:nvSpPr>
            <p:cNvPr id="16403" name="Rectangle 17"/>
            <p:cNvSpPr>
              <a:spLocks noChangeArrowheads="1"/>
            </p:cNvSpPr>
            <p:nvPr/>
          </p:nvSpPr>
          <p:spPr bwMode="auto">
            <a:xfrm>
              <a:off x="0" y="3154362"/>
              <a:ext cx="6997700" cy="368300"/>
            </a:xfrm>
            <a:prstGeom prst="rect">
              <a:avLst/>
            </a:prstGeom>
            <a:solidFill>
              <a:schemeClr val="bg1"/>
            </a:solidFill>
            <a:ln w="22225">
              <a:solidFill>
                <a:schemeClr val="tx1"/>
              </a:solidFill>
              <a:miter lim="800000"/>
            </a:ln>
            <a:effectLst>
              <a:outerShdw dist="107763"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200"/>
            </a:p>
          </p:txBody>
        </p:sp>
        <p:sp>
          <p:nvSpPr>
            <p:cNvPr id="16404" name="Rectangle 18"/>
            <p:cNvSpPr>
              <a:spLocks noChangeArrowheads="1"/>
            </p:cNvSpPr>
            <p:nvPr/>
          </p:nvSpPr>
          <p:spPr bwMode="auto">
            <a:xfrm>
              <a:off x="1552575" y="3116262"/>
              <a:ext cx="3930563" cy="46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software and/or hardware</a:t>
              </a:r>
              <a:endParaRPr lang="en-US" altLang="zh-CN" sz="1800" b="1"/>
            </a:p>
          </p:txBody>
        </p:sp>
        <p:sp>
          <p:nvSpPr>
            <p:cNvPr id="16405" name="Rectangle 19"/>
            <p:cNvSpPr>
              <a:spLocks noChangeArrowheads="1"/>
            </p:cNvSpPr>
            <p:nvPr/>
          </p:nvSpPr>
          <p:spPr bwMode="auto">
            <a:xfrm>
              <a:off x="0" y="84137"/>
              <a:ext cx="6997700" cy="368300"/>
            </a:xfrm>
            <a:prstGeom prst="rect">
              <a:avLst/>
            </a:prstGeom>
            <a:solidFill>
              <a:schemeClr val="bg1"/>
            </a:solidFill>
            <a:ln w="22225">
              <a:solidFill>
                <a:schemeClr val="tx1"/>
              </a:solidFill>
              <a:miter lim="800000"/>
            </a:ln>
            <a:effectLst>
              <a:outerShdw dist="107763" dir="2700000" algn="ctr" rotWithShape="0">
                <a:schemeClr val="bg2"/>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200"/>
            </a:p>
          </p:txBody>
        </p:sp>
        <p:sp>
          <p:nvSpPr>
            <p:cNvPr id="16406" name="Rectangle 20"/>
            <p:cNvSpPr>
              <a:spLocks noChangeArrowheads="1"/>
            </p:cNvSpPr>
            <p:nvPr/>
          </p:nvSpPr>
          <p:spPr bwMode="auto">
            <a:xfrm>
              <a:off x="1941513" y="0"/>
              <a:ext cx="3144023" cy="46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application program</a:t>
              </a:r>
              <a:endParaRPr lang="en-US" altLang="zh-CN" sz="1800" b="1"/>
            </a:p>
          </p:txBody>
        </p:sp>
        <p:sp>
          <p:nvSpPr>
            <p:cNvPr id="16407" name="Line 21"/>
            <p:cNvSpPr>
              <a:spLocks noChangeShapeType="1"/>
            </p:cNvSpPr>
            <p:nvPr/>
          </p:nvSpPr>
          <p:spPr bwMode="auto">
            <a:xfrm flipH="1">
              <a:off x="1441450" y="1471612"/>
              <a:ext cx="762000" cy="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408" name="Line 22"/>
            <p:cNvSpPr>
              <a:spLocks noChangeShapeType="1"/>
            </p:cNvSpPr>
            <p:nvPr/>
          </p:nvSpPr>
          <p:spPr bwMode="auto">
            <a:xfrm flipH="1">
              <a:off x="450850" y="1471612"/>
              <a:ext cx="990600" cy="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409" name="Rectangle 23"/>
            <p:cNvSpPr>
              <a:spLocks noChangeArrowheads="1"/>
            </p:cNvSpPr>
            <p:nvPr/>
          </p:nvSpPr>
          <p:spPr bwMode="auto">
            <a:xfrm>
              <a:off x="420888" y="860425"/>
              <a:ext cx="1818873" cy="58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t>OpenGL Motif</a:t>
              </a:r>
              <a:endParaRPr lang="en-US" altLang="zh-CN" sz="1200" b="1"/>
            </a:p>
            <a:p>
              <a:pPr algn="ctr">
                <a:spcBef>
                  <a:spcPct val="0"/>
                </a:spcBef>
                <a:buFontTx/>
                <a:buNone/>
              </a:pPr>
              <a:r>
                <a:rPr lang="en-US" altLang="zh-CN" sz="1200" b="1"/>
                <a:t>widget or similar</a:t>
              </a:r>
              <a:endParaRPr lang="en-US" altLang="zh-CN" sz="1200" b="1"/>
            </a:p>
          </p:txBody>
        </p:sp>
        <p:sp>
          <p:nvSpPr>
            <p:cNvPr id="16410" name="Line 24"/>
            <p:cNvSpPr>
              <a:spLocks noChangeShapeType="1"/>
            </p:cNvSpPr>
            <p:nvPr/>
          </p:nvSpPr>
          <p:spPr bwMode="auto">
            <a:xfrm>
              <a:off x="1365250" y="4810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1" name="Line 25"/>
            <p:cNvSpPr>
              <a:spLocks noChangeShapeType="1"/>
            </p:cNvSpPr>
            <p:nvPr/>
          </p:nvSpPr>
          <p:spPr bwMode="auto">
            <a:xfrm>
              <a:off x="2203450" y="785812"/>
              <a:ext cx="0" cy="6858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412" name="Line 26"/>
            <p:cNvSpPr>
              <a:spLocks noChangeShapeType="1"/>
            </p:cNvSpPr>
            <p:nvPr/>
          </p:nvSpPr>
          <p:spPr bwMode="auto">
            <a:xfrm>
              <a:off x="450850" y="785812"/>
              <a:ext cx="0" cy="685800"/>
            </a:xfrm>
            <a:prstGeom prst="line">
              <a:avLst/>
            </a:prstGeom>
            <a:noFill/>
            <a:ln w="22225">
              <a:solidFill>
                <a:schemeClr val="tx1"/>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6413" name="Line 27"/>
            <p:cNvSpPr>
              <a:spLocks noChangeShapeType="1"/>
            </p:cNvSpPr>
            <p:nvPr/>
          </p:nvSpPr>
          <p:spPr bwMode="auto">
            <a:xfrm>
              <a:off x="222250" y="4810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4" name="Line 28"/>
            <p:cNvSpPr>
              <a:spLocks noChangeShapeType="1"/>
            </p:cNvSpPr>
            <p:nvPr/>
          </p:nvSpPr>
          <p:spPr bwMode="auto">
            <a:xfrm>
              <a:off x="2355850" y="4810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5" name="Line 29"/>
            <p:cNvSpPr>
              <a:spLocks noChangeShapeType="1"/>
            </p:cNvSpPr>
            <p:nvPr/>
          </p:nvSpPr>
          <p:spPr bwMode="auto">
            <a:xfrm>
              <a:off x="3498850" y="4810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6" name="Line 30"/>
            <p:cNvSpPr>
              <a:spLocks noChangeShapeType="1"/>
            </p:cNvSpPr>
            <p:nvPr/>
          </p:nvSpPr>
          <p:spPr bwMode="auto">
            <a:xfrm>
              <a:off x="4946650" y="4810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7" name="Line 31"/>
            <p:cNvSpPr>
              <a:spLocks noChangeShapeType="1"/>
            </p:cNvSpPr>
            <p:nvPr/>
          </p:nvSpPr>
          <p:spPr bwMode="auto">
            <a:xfrm>
              <a:off x="6165850" y="4810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8" name="Line 32"/>
            <p:cNvSpPr>
              <a:spLocks noChangeShapeType="1"/>
            </p:cNvSpPr>
            <p:nvPr/>
          </p:nvSpPr>
          <p:spPr bwMode="auto">
            <a:xfrm>
              <a:off x="5327650" y="28432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19" name="Line 33"/>
            <p:cNvSpPr>
              <a:spLocks noChangeShapeType="1"/>
            </p:cNvSpPr>
            <p:nvPr/>
          </p:nvSpPr>
          <p:spPr bwMode="auto">
            <a:xfrm>
              <a:off x="1593850" y="2843212"/>
              <a:ext cx="0" cy="304800"/>
            </a:xfrm>
            <a:prstGeom prst="line">
              <a:avLst/>
            </a:prstGeom>
            <a:noFill/>
            <a:ln w="22225">
              <a:solidFill>
                <a:schemeClr val="tx1"/>
              </a:solidFill>
              <a:rou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t>图形流水线介绍</a:t>
            </a:r>
            <a:endParaRPr lang="en-US" altLang="zh-CN" dirty="0"/>
          </a:p>
          <a:p>
            <a:endParaRPr lang="en-US" altLang="zh-CN" dirty="0"/>
          </a:p>
          <a:p>
            <a:r>
              <a:rPr lang="en-US" altLang="zh-CN" dirty="0"/>
              <a:t>OpenGL</a:t>
            </a:r>
            <a:r>
              <a:rPr lang="zh-CN" altLang="en-US" dirty="0"/>
              <a:t>简介</a:t>
            </a:r>
            <a:endParaRPr lang="en-US" altLang="zh-CN" dirty="0"/>
          </a:p>
          <a:p>
            <a:endParaRPr lang="en-US" dirty="0"/>
          </a:p>
          <a:p>
            <a:r>
              <a:rPr lang="en-US" altLang="zh-CN" dirty="0"/>
              <a:t>OpenGL</a:t>
            </a:r>
            <a:r>
              <a:rPr lang="zh-CN" altLang="en-US" dirty="0"/>
              <a:t>完整程序</a:t>
            </a:r>
            <a:endParaRPr lang="en-US" altLang="zh-CN" dirty="0"/>
          </a:p>
          <a:p>
            <a:pPr marL="0" indent="0">
              <a:buNone/>
            </a:pP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zh-CN" altLang="en-US" dirty="0"/>
              <a:t>认识</a:t>
            </a:r>
            <a:r>
              <a:rPr lang="en-US" altLang="zh-CN" dirty="0"/>
              <a:t>OpenGL API</a:t>
            </a:r>
            <a:br>
              <a:rPr lang="en-US" altLang="zh-CN" dirty="0"/>
            </a:br>
            <a:r>
              <a:rPr lang="en-US" altLang="zh-CN" dirty="0"/>
              <a:t>——</a:t>
            </a:r>
            <a:r>
              <a:rPr lang="zh-CN" altLang="en-US" dirty="0"/>
              <a:t>按功能分类</a:t>
            </a:r>
            <a:endParaRPr lang="zh-CN" altLang="en-US" dirty="0"/>
          </a:p>
        </p:txBody>
      </p:sp>
      <p:sp>
        <p:nvSpPr>
          <p:cNvPr id="17411" name="内容占位符 2"/>
          <p:cNvSpPr>
            <a:spLocks noGrp="1"/>
          </p:cNvSpPr>
          <p:nvPr>
            <p:ph idx="1"/>
          </p:nvPr>
        </p:nvSpPr>
        <p:spPr>
          <a:xfrm>
            <a:off x="628650" y="2006600"/>
            <a:ext cx="7886700" cy="3263900"/>
          </a:xfrm>
        </p:spPr>
        <p:txBody>
          <a:bodyPr/>
          <a:lstStyle/>
          <a:p>
            <a:pPr eaLnBrk="1" hangingPunct="1"/>
            <a:r>
              <a:rPr lang="en-US" altLang="zh-CN"/>
              <a:t>OpenGL </a:t>
            </a:r>
            <a:r>
              <a:rPr lang="zh-CN" altLang="en-US"/>
              <a:t>函数库由</a:t>
            </a:r>
            <a:r>
              <a:rPr lang="en-US" altLang="zh-CN"/>
              <a:t>200</a:t>
            </a:r>
            <a:r>
              <a:rPr lang="zh-CN" altLang="en-US"/>
              <a:t>多个函数组成，依据功能可分类</a:t>
            </a:r>
            <a:endParaRPr lang="zh-CN" altLang="en-US"/>
          </a:p>
          <a:p>
            <a:pPr eaLnBrk="1" hangingPunct="1"/>
            <a:endParaRPr lang="zh-CN" altLang="en-US"/>
          </a:p>
        </p:txBody>
      </p:sp>
      <p:sp>
        <p:nvSpPr>
          <p:cNvPr id="4" name="Rectangle 4"/>
          <p:cNvSpPr>
            <a:spLocks noChangeArrowheads="1"/>
          </p:cNvSpPr>
          <p:nvPr/>
        </p:nvSpPr>
        <p:spPr bwMode="auto">
          <a:xfrm>
            <a:off x="2106613" y="3117850"/>
            <a:ext cx="1457325" cy="323850"/>
          </a:xfrm>
          <a:prstGeom prst="rect">
            <a:avLst/>
          </a:prstGeom>
          <a:noFill/>
          <a:ln w="28575" cmpd="sng">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图元函数</a:t>
            </a:r>
            <a:endParaRPr lang="zh-CN" altLang="en-US" sz="1500" b="1">
              <a:effectLst>
                <a:outerShdw blurRad="38100" dist="38100" dir="2700000" algn="tl">
                  <a:srgbClr val="C0C0C0"/>
                </a:outerShdw>
              </a:effectLst>
              <a:ea typeface="黑体" panose="02010609060101010101" pitchFamily="49" charset="-122"/>
            </a:endParaRPr>
          </a:p>
        </p:txBody>
      </p:sp>
      <p:sp>
        <p:nvSpPr>
          <p:cNvPr id="5" name="Rectangle 5"/>
          <p:cNvSpPr>
            <a:spLocks noChangeArrowheads="1"/>
          </p:cNvSpPr>
          <p:nvPr/>
        </p:nvSpPr>
        <p:spPr bwMode="auto">
          <a:xfrm>
            <a:off x="2106613" y="3624263"/>
            <a:ext cx="1457325" cy="323850"/>
          </a:xfrm>
          <a:prstGeom prst="rect">
            <a:avLst/>
          </a:prstGeom>
          <a:noFill/>
          <a:ln w="28575" cmpd="sng">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属性函数</a:t>
            </a:r>
            <a:endParaRPr lang="zh-CN" altLang="en-US" sz="1500" b="1">
              <a:effectLst>
                <a:outerShdw blurRad="38100" dist="38100" dir="2700000" algn="tl">
                  <a:srgbClr val="C0C0C0"/>
                </a:outerShdw>
              </a:effectLst>
              <a:ea typeface="黑体" panose="02010609060101010101" pitchFamily="49" charset="-122"/>
            </a:endParaRPr>
          </a:p>
        </p:txBody>
      </p:sp>
      <p:sp>
        <p:nvSpPr>
          <p:cNvPr id="6" name="Rectangle 6"/>
          <p:cNvSpPr>
            <a:spLocks noChangeArrowheads="1"/>
          </p:cNvSpPr>
          <p:nvPr/>
        </p:nvSpPr>
        <p:spPr bwMode="auto">
          <a:xfrm>
            <a:off x="2106613" y="4132263"/>
            <a:ext cx="1457325" cy="323850"/>
          </a:xfrm>
          <a:prstGeom prst="rect">
            <a:avLst/>
          </a:prstGeom>
          <a:noFill/>
          <a:ln w="28575" cmpd="sng">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观察函数</a:t>
            </a:r>
            <a:endParaRPr lang="zh-CN" altLang="en-US" sz="1500" b="1">
              <a:effectLst>
                <a:outerShdw blurRad="38100" dist="38100" dir="2700000" algn="tl">
                  <a:srgbClr val="C0C0C0"/>
                </a:outerShdw>
              </a:effectLst>
              <a:ea typeface="黑体" panose="02010609060101010101" pitchFamily="49" charset="-122"/>
            </a:endParaRPr>
          </a:p>
        </p:txBody>
      </p:sp>
      <p:sp>
        <p:nvSpPr>
          <p:cNvPr id="7" name="Rectangle 7"/>
          <p:cNvSpPr>
            <a:spLocks noChangeArrowheads="1"/>
          </p:cNvSpPr>
          <p:nvPr/>
        </p:nvSpPr>
        <p:spPr bwMode="auto">
          <a:xfrm>
            <a:off x="2106613" y="4640263"/>
            <a:ext cx="1457325" cy="323850"/>
          </a:xfrm>
          <a:prstGeom prst="rect">
            <a:avLst/>
          </a:prstGeom>
          <a:noFill/>
          <a:ln w="28575" cmpd="sng">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控制函数</a:t>
            </a:r>
            <a:endParaRPr lang="zh-CN" altLang="en-US" sz="1500" b="1">
              <a:effectLst>
                <a:outerShdw blurRad="38100" dist="38100" dir="2700000" algn="tl">
                  <a:srgbClr val="C0C0C0"/>
                </a:outerShdw>
              </a:effectLst>
              <a:ea typeface="黑体" panose="02010609060101010101" pitchFamily="49" charset="-122"/>
            </a:endParaRPr>
          </a:p>
        </p:txBody>
      </p:sp>
      <p:sp>
        <p:nvSpPr>
          <p:cNvPr id="8" name="Rectangle 8"/>
          <p:cNvSpPr>
            <a:spLocks noChangeArrowheads="1"/>
          </p:cNvSpPr>
          <p:nvPr/>
        </p:nvSpPr>
        <p:spPr bwMode="auto">
          <a:xfrm>
            <a:off x="2106613" y="5146675"/>
            <a:ext cx="1457325" cy="323850"/>
          </a:xfrm>
          <a:prstGeom prst="rect">
            <a:avLst/>
          </a:prstGeom>
          <a:noFill/>
          <a:ln w="28575" cmpd="sng">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查询函数</a:t>
            </a:r>
            <a:endParaRPr lang="zh-CN" altLang="en-US" sz="1500" b="1">
              <a:effectLst>
                <a:outerShdw blurRad="38100" dist="38100" dir="2700000" algn="tl">
                  <a:srgbClr val="C0C0C0"/>
                </a:outerShdw>
              </a:effectLst>
              <a:ea typeface="黑体" panose="02010609060101010101" pitchFamily="49" charset="-122"/>
            </a:endParaRPr>
          </a:p>
        </p:txBody>
      </p:sp>
      <p:sp>
        <p:nvSpPr>
          <p:cNvPr id="9" name="Rectangle 9"/>
          <p:cNvSpPr>
            <a:spLocks noChangeArrowheads="1"/>
          </p:cNvSpPr>
          <p:nvPr/>
        </p:nvSpPr>
        <p:spPr bwMode="auto">
          <a:xfrm>
            <a:off x="2106613" y="5643563"/>
            <a:ext cx="1457325" cy="323850"/>
          </a:xfrm>
          <a:prstGeom prst="rect">
            <a:avLst/>
          </a:prstGeom>
          <a:noFill/>
          <a:ln w="28575" cmpd="sng">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1500" b="1">
                <a:effectLst>
                  <a:outerShdw blurRad="38100" dist="38100" dir="2700000" algn="tl">
                    <a:srgbClr val="C0C0C0"/>
                  </a:outerShdw>
                </a:effectLst>
                <a:ea typeface="黑体" panose="02010609060101010101" pitchFamily="49" charset="-122"/>
              </a:rPr>
              <a:t>输入与窗口函数</a:t>
            </a:r>
            <a:endParaRPr lang="zh-CN" altLang="en-US" sz="1500" b="1">
              <a:effectLst>
                <a:outerShdw blurRad="38100" dist="38100" dir="2700000" algn="tl">
                  <a:srgbClr val="C0C0C0"/>
                </a:outerShdw>
              </a:effectLst>
              <a:ea typeface="黑体" panose="02010609060101010101" pitchFamily="49" charset="-122"/>
            </a:endParaRPr>
          </a:p>
        </p:txBody>
      </p:sp>
      <p:sp>
        <p:nvSpPr>
          <p:cNvPr id="10" name="AutoShape 10"/>
          <p:cNvSpPr/>
          <p:nvPr/>
        </p:nvSpPr>
        <p:spPr bwMode="auto">
          <a:xfrm>
            <a:off x="4859338" y="2997200"/>
            <a:ext cx="1971675" cy="485775"/>
          </a:xfrm>
          <a:prstGeom prst="accentBorderCallout2">
            <a:avLst>
              <a:gd name="adj1" fmla="val 17648"/>
              <a:gd name="adj2" fmla="val -2898"/>
              <a:gd name="adj3" fmla="val 17648"/>
              <a:gd name="adj4" fmla="val -25921"/>
              <a:gd name="adj5" fmla="val 65194"/>
              <a:gd name="adj6" fmla="val -65681"/>
            </a:avLst>
          </a:prstGeom>
          <a:solidFill>
            <a:schemeClr val="accent1"/>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1400" b="1" dirty="0">
                <a:effectLst>
                  <a:outerShdw blurRad="38100" dist="38100" dir="2700000" algn="tl">
                    <a:srgbClr val="FFFFFF"/>
                  </a:outerShdw>
                </a:effectLst>
                <a:ea typeface="黑体" panose="02010609060101010101" pitchFamily="49" charset="-122"/>
              </a:rPr>
              <a:t>描述所绘场景中物体的组成图元信息</a:t>
            </a:r>
            <a:endParaRPr lang="zh-CN" altLang="en-US" sz="1400" b="1" dirty="0">
              <a:effectLst>
                <a:outerShdw blurRad="38100" dist="38100" dir="2700000" algn="tl">
                  <a:srgbClr val="FFFFFF"/>
                </a:outerShdw>
              </a:effectLst>
              <a:ea typeface="黑体" panose="02010609060101010101" pitchFamily="49" charset="-122"/>
            </a:endParaRPr>
          </a:p>
        </p:txBody>
      </p:sp>
      <p:sp>
        <p:nvSpPr>
          <p:cNvPr id="11" name="AutoShape 11"/>
          <p:cNvSpPr/>
          <p:nvPr/>
        </p:nvSpPr>
        <p:spPr bwMode="auto">
          <a:xfrm>
            <a:off x="1565275" y="3267075"/>
            <a:ext cx="323850" cy="2430463"/>
          </a:xfrm>
          <a:prstGeom prst="leftBrace">
            <a:avLst>
              <a:gd name="adj1" fmla="val 62541"/>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AutoShape 12"/>
          <p:cNvSpPr/>
          <p:nvPr/>
        </p:nvSpPr>
        <p:spPr bwMode="auto">
          <a:xfrm>
            <a:off x="4859338" y="3536950"/>
            <a:ext cx="1998662" cy="647700"/>
          </a:xfrm>
          <a:prstGeom prst="accentBorderCallout2">
            <a:avLst>
              <a:gd name="adj1" fmla="val 13236"/>
              <a:gd name="adj2" fmla="val -2861"/>
              <a:gd name="adj3" fmla="val 13236"/>
              <a:gd name="adj4" fmla="val -35815"/>
              <a:gd name="adj5" fmla="val 35662"/>
              <a:gd name="adj6" fmla="val -65315"/>
            </a:avLst>
          </a:prstGeom>
          <a:solidFill>
            <a:schemeClr val="accent1"/>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1400" b="1" dirty="0">
                <a:effectLst>
                  <a:outerShdw blurRad="38100" dist="38100" dir="2700000" algn="tl">
                    <a:srgbClr val="FFFFFF"/>
                  </a:outerShdw>
                </a:effectLst>
                <a:ea typeface="黑体" panose="02010609060101010101" pitchFamily="49" charset="-122"/>
              </a:rPr>
              <a:t>负责控制图元的外观。如定义颜色、线型、材质、光照以及纹理。</a:t>
            </a:r>
            <a:endParaRPr lang="zh-CN" altLang="en-US" sz="1400" b="1" dirty="0">
              <a:effectLst>
                <a:outerShdw blurRad="38100" dist="38100" dir="2700000" algn="tl">
                  <a:srgbClr val="FFFFFF"/>
                </a:outerShdw>
              </a:effectLst>
              <a:ea typeface="黑体" panose="02010609060101010101" pitchFamily="49" charset="-122"/>
            </a:endParaRPr>
          </a:p>
        </p:txBody>
      </p:sp>
      <p:sp>
        <p:nvSpPr>
          <p:cNvPr id="13" name="AutoShape 13"/>
          <p:cNvSpPr/>
          <p:nvPr/>
        </p:nvSpPr>
        <p:spPr bwMode="auto">
          <a:xfrm>
            <a:off x="4859338" y="4238625"/>
            <a:ext cx="1998662" cy="485775"/>
          </a:xfrm>
          <a:prstGeom prst="accentBorderCallout2">
            <a:avLst>
              <a:gd name="adj1" fmla="val 17648"/>
              <a:gd name="adj2" fmla="val -2861"/>
              <a:gd name="adj3" fmla="val 17648"/>
              <a:gd name="adj4" fmla="val -35338"/>
              <a:gd name="adj5" fmla="val 13972"/>
              <a:gd name="adj6" fmla="val -64361"/>
            </a:avLst>
          </a:prstGeom>
          <a:solidFill>
            <a:schemeClr val="accent1"/>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1050" b="1" dirty="0">
                <a:effectLst>
                  <a:outerShdw blurRad="38100" dist="38100" dir="2700000" algn="tl">
                    <a:srgbClr val="FFFFFF"/>
                  </a:outerShdw>
                </a:effectLst>
                <a:ea typeface="黑体" panose="02010609060101010101" pitchFamily="49" charset="-122"/>
              </a:rPr>
              <a:t>设定虚拟摄像机的属性，包括位置、朝向以及镜头参数。</a:t>
            </a:r>
            <a:endParaRPr lang="zh-CN" altLang="en-US" sz="1050" b="1" dirty="0">
              <a:effectLst>
                <a:outerShdw blurRad="38100" dist="38100" dir="2700000" algn="tl">
                  <a:srgbClr val="FFFFFF"/>
                </a:outerShdw>
              </a:effectLst>
              <a:ea typeface="黑体" panose="02010609060101010101" pitchFamily="49" charset="-122"/>
            </a:endParaRPr>
          </a:p>
        </p:txBody>
      </p:sp>
      <p:sp>
        <p:nvSpPr>
          <p:cNvPr id="14" name="AutoShape 14"/>
          <p:cNvSpPr/>
          <p:nvPr/>
        </p:nvSpPr>
        <p:spPr bwMode="auto">
          <a:xfrm>
            <a:off x="4859338" y="4779963"/>
            <a:ext cx="2052637" cy="593725"/>
          </a:xfrm>
          <a:prstGeom prst="accentBorderCallout2">
            <a:avLst>
              <a:gd name="adj1" fmla="val 14431"/>
              <a:gd name="adj2" fmla="val -2787"/>
              <a:gd name="adj3" fmla="val 14431"/>
              <a:gd name="adj4" fmla="val -34356"/>
              <a:gd name="adj5" fmla="val -10620"/>
              <a:gd name="adj6" fmla="val -62565"/>
            </a:avLst>
          </a:prstGeom>
          <a:solidFill>
            <a:schemeClr val="accent1"/>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1050" b="1" dirty="0">
                <a:effectLst>
                  <a:outerShdw blurRad="38100" dist="38100" dir="2700000" algn="tl">
                    <a:srgbClr val="FFFFFF"/>
                  </a:outerShdw>
                </a:effectLst>
                <a:ea typeface="黑体" panose="02010609060101010101" pitchFamily="49" charset="-122"/>
              </a:rPr>
              <a:t>运行启用或禁用</a:t>
            </a:r>
            <a:r>
              <a:rPr lang="en-US" sz="1050" b="1" dirty="0">
                <a:effectLst>
                  <a:outerShdw blurRad="38100" dist="38100" dir="2700000" algn="tl">
                    <a:srgbClr val="FFFFFF"/>
                  </a:outerShdw>
                </a:effectLst>
                <a:ea typeface="黑体" panose="02010609060101010101" pitchFamily="49" charset="-122"/>
              </a:rPr>
              <a:t>OpenGL</a:t>
            </a:r>
            <a:r>
              <a:rPr lang="zh-CN" altLang="en-US" sz="1050" b="1" dirty="0">
                <a:effectLst>
                  <a:outerShdw blurRad="38100" dist="38100" dir="2700000" algn="tl">
                    <a:srgbClr val="FFFFFF"/>
                  </a:outerShdw>
                </a:effectLst>
                <a:ea typeface="黑体" panose="02010609060101010101" pitchFamily="49" charset="-122"/>
              </a:rPr>
              <a:t>的众多特性，如消隐、光照、纹理映射等。</a:t>
            </a:r>
            <a:endParaRPr lang="zh-CN" altLang="en-US" sz="1050" b="1" dirty="0">
              <a:effectLst>
                <a:outerShdw blurRad="38100" dist="38100" dir="2700000" algn="tl">
                  <a:srgbClr val="FFFFFF"/>
                </a:outerShdw>
              </a:effectLst>
              <a:ea typeface="黑体" panose="02010609060101010101" pitchFamily="49" charset="-122"/>
            </a:endParaRPr>
          </a:p>
        </p:txBody>
      </p:sp>
      <p:sp>
        <p:nvSpPr>
          <p:cNvPr id="15" name="AutoShape 15"/>
          <p:cNvSpPr/>
          <p:nvPr/>
        </p:nvSpPr>
        <p:spPr bwMode="auto">
          <a:xfrm>
            <a:off x="4859338" y="5427663"/>
            <a:ext cx="2052637" cy="431800"/>
          </a:xfrm>
          <a:prstGeom prst="accentBorderCallout2">
            <a:avLst>
              <a:gd name="adj1" fmla="val 19833"/>
              <a:gd name="adj2" fmla="val -2787"/>
              <a:gd name="adj3" fmla="val 19833"/>
              <a:gd name="adj4" fmla="val -34708"/>
              <a:gd name="adj5" fmla="val -47657"/>
              <a:gd name="adj6" fmla="val -63264"/>
            </a:avLst>
          </a:prstGeom>
          <a:solidFill>
            <a:schemeClr val="accent1"/>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1200" b="1" dirty="0">
                <a:effectLst>
                  <a:outerShdw blurRad="38100" dist="38100" dir="2700000" algn="tl">
                    <a:srgbClr val="FFFFFF"/>
                  </a:outerShdw>
                </a:effectLst>
                <a:ea typeface="黑体" panose="02010609060101010101" pitchFamily="49" charset="-122"/>
              </a:rPr>
              <a:t>允许运行时查询</a:t>
            </a:r>
            <a:r>
              <a:rPr lang="en-US" sz="1200" b="1" dirty="0">
                <a:effectLst>
                  <a:outerShdw blurRad="38100" dist="38100" dir="2700000" algn="tl">
                    <a:srgbClr val="FFFFFF"/>
                  </a:outerShdw>
                </a:effectLst>
                <a:ea typeface="黑体" panose="02010609060101010101" pitchFamily="49" charset="-122"/>
              </a:rPr>
              <a:t>OpenGL</a:t>
            </a:r>
            <a:r>
              <a:rPr lang="zh-CN" altLang="en-US" sz="1200" b="1" dirty="0">
                <a:effectLst>
                  <a:outerShdw blurRad="38100" dist="38100" dir="2700000" algn="tl">
                    <a:srgbClr val="FFFFFF"/>
                  </a:outerShdw>
                </a:effectLst>
                <a:ea typeface="黑体" panose="02010609060101010101" pitchFamily="49" charset="-122"/>
              </a:rPr>
              <a:t>内部状态变量的当前值。</a:t>
            </a:r>
            <a:endParaRPr lang="zh-CN" altLang="en-US" sz="1200" b="1" dirty="0">
              <a:effectLst>
                <a:outerShdw blurRad="38100" dist="38100" dir="2700000" algn="tl">
                  <a:srgbClr val="FFFFFF"/>
                </a:outerShdw>
              </a:effectLst>
              <a:ea typeface="黑体" panose="02010609060101010101" pitchFamily="49" charset="-122"/>
            </a:endParaRPr>
          </a:p>
        </p:txBody>
      </p:sp>
      <p:sp>
        <p:nvSpPr>
          <p:cNvPr id="16" name="AutoShape 16"/>
          <p:cNvSpPr/>
          <p:nvPr/>
        </p:nvSpPr>
        <p:spPr bwMode="auto">
          <a:xfrm>
            <a:off x="4887913" y="5913438"/>
            <a:ext cx="2185987" cy="593725"/>
          </a:xfrm>
          <a:prstGeom prst="accentBorderCallout2">
            <a:avLst>
              <a:gd name="adj1" fmla="val 14458"/>
              <a:gd name="adj2" fmla="val -2611"/>
              <a:gd name="adj3" fmla="val 14458"/>
              <a:gd name="adj4" fmla="val -32935"/>
              <a:gd name="adj5" fmla="val -15463"/>
              <a:gd name="adj6" fmla="val -59991"/>
            </a:avLst>
          </a:prstGeom>
          <a:solidFill>
            <a:schemeClr val="accent1"/>
          </a:solidFill>
          <a:ln w="9525"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r>
              <a:rPr lang="zh-CN" altLang="en-US" sz="1050" b="1" dirty="0">
                <a:effectLst>
                  <a:outerShdw blurRad="38100" dist="38100" dir="2700000" algn="tl">
                    <a:srgbClr val="FFFFFF"/>
                  </a:outerShdw>
                </a:effectLst>
                <a:ea typeface="黑体" panose="02010609060101010101" pitchFamily="49" charset="-122"/>
              </a:rPr>
              <a:t>不属于</a:t>
            </a:r>
            <a:r>
              <a:rPr lang="en-US" sz="1050" b="1" dirty="0">
                <a:effectLst>
                  <a:outerShdw blurRad="38100" dist="38100" dir="2700000" algn="tl">
                    <a:srgbClr val="FFFFFF"/>
                  </a:outerShdw>
                </a:effectLst>
                <a:ea typeface="黑体" panose="02010609060101010101" pitchFamily="49" charset="-122"/>
              </a:rPr>
              <a:t>OpenGL</a:t>
            </a:r>
            <a:r>
              <a:rPr lang="zh-CN" altLang="en-US" sz="1050" b="1" dirty="0">
                <a:effectLst>
                  <a:outerShdw blurRad="38100" dist="38100" dir="2700000" algn="tl">
                    <a:srgbClr val="FFFFFF"/>
                  </a:outerShdw>
                </a:effectLst>
                <a:ea typeface="黑体" panose="02010609060101010101" pitchFamily="49" charset="-122"/>
              </a:rPr>
              <a:t>核心库。主要用于创建独立于操作系统和窗口系统的交互式图形应用程序。</a:t>
            </a:r>
            <a:endParaRPr lang="zh-CN" altLang="en-US" sz="1050" b="1" dirty="0">
              <a:effectLst>
                <a:outerShdw blurRad="38100" dist="38100" dir="2700000" algn="tl">
                  <a:srgbClr val="FFFFFF"/>
                </a:outerShdw>
              </a:effectLs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p:bldP spid="12" grpId="0" animBg="1" autoUpdateAnimBg="0"/>
      <p:bldP spid="13" grpId="0" animBg="1" autoUpdateAnimBg="0"/>
      <p:bldP spid="14" grpId="0" animBg="1" autoUpdateAnimBg="0"/>
      <p:bldP spid="15" grpId="0" animBg="1" autoUpdateAnimBg="0"/>
      <p:bldP spid="16"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r>
              <a:rPr lang="zh-CN" altLang="en-US" dirty="0"/>
              <a:t>认识</a:t>
            </a:r>
            <a:r>
              <a:rPr lang="en-US" altLang="zh-CN" dirty="0"/>
              <a:t>OpenGL API</a:t>
            </a:r>
            <a:br>
              <a:rPr lang="en-US" altLang="zh-CN" dirty="0"/>
            </a:br>
            <a:r>
              <a:rPr lang="en-US" altLang="zh-CN" dirty="0"/>
              <a:t>——</a:t>
            </a:r>
            <a:r>
              <a:rPr lang="zh-CN" altLang="en-US" dirty="0"/>
              <a:t>编程规范</a:t>
            </a:r>
            <a:endParaRPr lang="zh-CN" altLang="en-US" dirty="0"/>
          </a:p>
        </p:txBody>
      </p:sp>
      <p:sp>
        <p:nvSpPr>
          <p:cNvPr id="19459" name="内容占位符 2"/>
          <p:cNvSpPr>
            <a:spLocks noGrp="1"/>
          </p:cNvSpPr>
          <p:nvPr>
            <p:ph idx="1"/>
          </p:nvPr>
        </p:nvSpPr>
        <p:spPr/>
        <p:txBody>
          <a:bodyPr/>
          <a:lstStyle/>
          <a:p>
            <a:pPr eaLnBrk="1" hangingPunct="1"/>
            <a:r>
              <a:rPr lang="zh-CN" altLang="en-US"/>
              <a:t>常量：</a:t>
            </a:r>
            <a:r>
              <a:rPr lang="en-US" altLang="zh-CN"/>
              <a:t>GL_COLOR_BUFFER_BIT, GL_POLYGON, </a:t>
            </a:r>
            <a:r>
              <a:rPr lang="en-US" altLang="zh-CN">
                <a:latin typeface="黑体" panose="02010609060101010101" pitchFamily="49" charset="-122"/>
              </a:rPr>
              <a:t>…</a:t>
            </a:r>
            <a:r>
              <a:rPr lang="en-US" altLang="zh-CN"/>
              <a:t> </a:t>
            </a:r>
            <a:endParaRPr lang="en-US" altLang="zh-CN"/>
          </a:p>
          <a:p>
            <a:pPr eaLnBrk="1" hangingPunct="1"/>
            <a:r>
              <a:rPr lang="zh-CN" altLang="en-US"/>
              <a:t>变量类型：</a:t>
            </a:r>
            <a:r>
              <a:rPr lang="en-US" altLang="zh-CN"/>
              <a:t>GLint, GLshort, GLfloat, GLdouble, </a:t>
            </a:r>
            <a:r>
              <a:rPr lang="en-US" altLang="zh-CN">
                <a:latin typeface="黑体" panose="02010609060101010101" pitchFamily="49" charset="-122"/>
              </a:rPr>
              <a:t>…</a:t>
            </a:r>
            <a:r>
              <a:rPr lang="en-US" altLang="zh-CN"/>
              <a:t> </a:t>
            </a:r>
            <a:endParaRPr lang="zh-CN" altLang="en-US"/>
          </a:p>
        </p:txBody>
      </p:sp>
      <p:graphicFrame>
        <p:nvGraphicFramePr>
          <p:cNvPr id="4" name="Group 4"/>
          <p:cNvGraphicFramePr/>
          <p:nvPr/>
        </p:nvGraphicFramePr>
        <p:xfrm>
          <a:off x="1763713" y="3860800"/>
          <a:ext cx="5238750" cy="2676581"/>
        </p:xfrm>
        <a:graphic>
          <a:graphicData uri="http://schemas.openxmlformats.org/drawingml/2006/table">
            <a:tbl>
              <a:tblPr/>
              <a:tblGrid>
                <a:gridCol w="2651521"/>
                <a:gridCol w="1514475"/>
                <a:gridCol w="1072754"/>
              </a:tblGrid>
              <a:tr h="297585">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00000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00000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OpenGL</a:t>
                      </a:r>
                      <a:r>
                        <a:rPr kumimoji="0" lang="zh-CN" alt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类型定义</a:t>
                      </a:r>
                      <a:endParaRPr kumimoji="0" lang="zh-CN" alt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00000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00000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zh-CN" alt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相应</a:t>
                      </a:r>
                      <a:r>
                        <a:rPr kumimoji="0" 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C</a:t>
                      </a:r>
                      <a:r>
                        <a:rPr kumimoji="0" lang="zh-CN" alt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rPr>
                        <a:t>语言类型</a:t>
                      </a:r>
                      <a:endParaRPr kumimoji="0" lang="zh-CN" altLang="en-US" sz="1500" b="1" i="0" u="none" strike="noStrike" cap="none" normalizeH="0" baseline="0" dirty="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00000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00000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FFFFFF"/>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zh-CN" altLang="en-US" sz="1500" b="1" i="0" u="none" strike="noStrike" cap="none" normalizeH="0" baseline="0" dirty="0">
                          <a:ln>
                            <a:noFill/>
                          </a:ln>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后缀定义</a:t>
                      </a:r>
                      <a:endParaRPr kumimoji="0" lang="zh-CN" altLang="en-US" sz="1500" b="1" i="0" u="none" strike="noStrike" cap="none" normalizeH="0" baseline="0" dirty="0">
                        <a:ln>
                          <a:noFill/>
                        </a:ln>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r>
              <a:tr h="297150">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GLbyte</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char</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b</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585">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GLubyte, GLboolean</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unsigned char</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ub</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50">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GLshort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short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585">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GLushort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unsigned short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us</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585">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GLint, GLsizei</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int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i</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50">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GLuint, GLenum, GLbifield </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unsigned int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ui</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585">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GLfloat, GLclampf</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float</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f</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50">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GLdouble, GLclampd</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double</a:t>
                      </a:r>
                      <a:endParaRPr kumimoji="0" lang="en-US" sz="15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40000"/>
                        </a:spcBef>
                        <a:spcAft>
                          <a:spcPct val="20000"/>
                        </a:spcAft>
                        <a:buClr>
                          <a:schemeClr val="tx2"/>
                        </a:buClr>
                        <a:buSzPct val="12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1pPr>
                      <a:lvl2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eaLnBrk="0" hangingPunct="0">
                        <a:buClr>
                          <a:schemeClr val="tx2"/>
                        </a:buClr>
                        <a:buSzPct val="125000"/>
                        <a:buFont typeface="Wingdings" panose="05000000000000000000" pitchFamily="2" charset="2"/>
                        <a:defRPr b="1">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eaLnBrk="0" hangingPunct="0">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eaLnBrk="0" fontAlgn="base" hangingPunct="0">
                        <a:spcBef>
                          <a:spcPct val="20000"/>
                        </a:spcBef>
                        <a:spcAft>
                          <a:spcPct val="0"/>
                        </a:spcAft>
                        <a:buClr>
                          <a:schemeClr val="tx2"/>
                        </a:buClr>
                        <a:buSzPct val="125000"/>
                        <a:buFont typeface="Wingdings" panose="05000000000000000000" pitchFamily="2" charset="2"/>
                        <a:defRPr b="1">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40000"/>
                        </a:spcBef>
                        <a:spcAft>
                          <a:spcPct val="20000"/>
                        </a:spcAft>
                        <a:buClr>
                          <a:schemeClr val="tx2"/>
                        </a:buClr>
                        <a:buSzPct val="125000"/>
                        <a:buFont typeface="Wingdings" panose="05000000000000000000" pitchFamily="2" charset="2"/>
                        <a:buNone/>
                      </a:pPr>
                      <a:r>
                        <a:rPr kumimoji="0" lang="en-US" sz="15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d</a:t>
                      </a:r>
                      <a:endParaRPr kumimoji="0" lang="en-US" sz="15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68580" marR="68580" marT="34282" marB="342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dirty="0"/>
              <a:t>认识</a:t>
            </a:r>
            <a:r>
              <a:rPr lang="en-US" altLang="zh-CN" dirty="0"/>
              <a:t>OpenGL</a:t>
            </a:r>
            <a:r>
              <a:rPr lang="zh-CN" altLang="en-US" dirty="0"/>
              <a:t> </a:t>
            </a:r>
            <a:r>
              <a:rPr lang="en-US" altLang="zh-CN" dirty="0"/>
              <a:t>API</a:t>
            </a:r>
            <a:br>
              <a:rPr lang="en-US" altLang="zh-CN" dirty="0"/>
            </a:br>
            <a:r>
              <a:rPr lang="en-US" altLang="zh-CN" dirty="0"/>
              <a:t>——</a:t>
            </a:r>
            <a:r>
              <a:rPr lang="zh-CN" altLang="en-US" dirty="0"/>
              <a:t>编程规范</a:t>
            </a:r>
            <a:endParaRPr lang="zh-CN" altLang="en-US" dirty="0"/>
          </a:p>
        </p:txBody>
      </p:sp>
      <p:sp>
        <p:nvSpPr>
          <p:cNvPr id="20483" name="内容占位符 2"/>
          <p:cNvSpPr>
            <a:spLocks noGrp="1"/>
          </p:cNvSpPr>
          <p:nvPr>
            <p:ph idx="1"/>
          </p:nvPr>
        </p:nvSpPr>
        <p:spPr/>
        <p:txBody>
          <a:bodyPr/>
          <a:lstStyle/>
          <a:p>
            <a:pPr eaLnBrk="1" hangingPunct="1"/>
            <a:r>
              <a:rPr lang="zh-CN" altLang="en-US"/>
              <a:t>函数名约定</a:t>
            </a:r>
            <a:endParaRPr lang="en-US" altLang="zh-CN"/>
          </a:p>
          <a:p>
            <a:pPr eaLnBrk="1" hangingPunct="1"/>
            <a:endParaRPr lang="zh-CN" altLang="en-US"/>
          </a:p>
        </p:txBody>
      </p:sp>
      <p:sp>
        <p:nvSpPr>
          <p:cNvPr id="4" name="Rectangle 3"/>
          <p:cNvSpPr>
            <a:spLocks noChangeArrowheads="1"/>
          </p:cNvSpPr>
          <p:nvPr/>
        </p:nvSpPr>
        <p:spPr bwMode="auto">
          <a:xfrm>
            <a:off x="1289050" y="4743450"/>
            <a:ext cx="34734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lgn="ctr">
              <a:defRPr/>
            </a:pPr>
            <a:r>
              <a:rPr lang="en-US" sz="2700" b="1">
                <a:solidFill>
                  <a:schemeClr val="accent2"/>
                </a:solidFill>
                <a:effectLst>
                  <a:outerShdw blurRad="38100" dist="38100" dir="2700000" algn="tl">
                    <a:srgbClr val="C0C0C0"/>
                  </a:outerShdw>
                </a:effectLst>
                <a:latin typeface="Courier New" panose="02070309020205020404" pitchFamily="49" charset="0"/>
              </a:rPr>
              <a:t>glVertex3fv( v )</a:t>
            </a:r>
            <a:endParaRPr lang="en-US" sz="2700" b="1">
              <a:solidFill>
                <a:schemeClr val="accent2"/>
              </a:solidFill>
              <a:effectLst>
                <a:outerShdw blurRad="38100" dist="38100" dir="2700000" algn="tl">
                  <a:srgbClr val="C0C0C0"/>
                </a:outerShdw>
              </a:effectLst>
              <a:latin typeface="Courier New" panose="02070309020205020404" pitchFamily="49" charset="0"/>
            </a:endParaRPr>
          </a:p>
        </p:txBody>
      </p:sp>
      <p:grpSp>
        <p:nvGrpSpPr>
          <p:cNvPr id="5" name="Group 5"/>
          <p:cNvGrpSpPr/>
          <p:nvPr/>
        </p:nvGrpSpPr>
        <p:grpSpPr bwMode="auto">
          <a:xfrm>
            <a:off x="1281113" y="2628900"/>
            <a:ext cx="5699125" cy="2097088"/>
            <a:chOff x="0" y="0"/>
            <a:chExt cx="4786" cy="1761"/>
          </a:xfrm>
        </p:grpSpPr>
        <p:sp>
          <p:nvSpPr>
            <p:cNvPr id="6" name="Text Box 6"/>
            <p:cNvSpPr txBox="1">
              <a:spLocks noChangeArrowheads="1"/>
            </p:cNvSpPr>
            <p:nvPr/>
          </p:nvSpPr>
          <p:spPr bwMode="auto">
            <a:xfrm>
              <a:off x="0" y="864"/>
              <a:ext cx="4786"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700" b="1">
                  <a:solidFill>
                    <a:schemeClr val="accent2"/>
                  </a:solidFill>
                  <a:effectLst>
                    <a:outerShdw blurRad="38100" dist="38100" dir="2700000" algn="tl">
                      <a:srgbClr val="C0C0C0"/>
                    </a:outerShdw>
                  </a:effectLst>
                  <a:latin typeface="Courier New" panose="02070309020205020404" pitchFamily="49" charset="0"/>
                </a:rPr>
                <a:t>glVertex3f(1.0f,3.0f</a:t>
              </a:r>
              <a:r>
                <a:rPr lang="en-US" sz="3000" b="1">
                  <a:solidFill>
                    <a:schemeClr val="accent2"/>
                  </a:solidFill>
                  <a:effectLst>
                    <a:outerShdw blurRad="38100" dist="38100" dir="2700000" algn="tl">
                      <a:srgbClr val="C0C0C0"/>
                    </a:outerShdw>
                  </a:effectLst>
                  <a:latin typeface="Courier New" panose="02070309020205020404" pitchFamily="49" charset="0"/>
                </a:rPr>
                <a:t>,2.0f)</a:t>
              </a:r>
              <a:endParaRPr lang="en-US" sz="3000" b="1">
                <a:solidFill>
                  <a:schemeClr val="accent2"/>
                </a:solidFill>
                <a:effectLst>
                  <a:outerShdw blurRad="38100" dist="38100" dir="2700000" algn="tl">
                    <a:srgbClr val="C0C0C0"/>
                  </a:outerShdw>
                </a:effectLst>
                <a:latin typeface="Courier New" panose="02070309020205020404" pitchFamily="49" charset="0"/>
              </a:endParaRPr>
            </a:p>
          </p:txBody>
        </p:sp>
        <p:sp>
          <p:nvSpPr>
            <p:cNvPr id="7" name="Text Box 7"/>
            <p:cNvSpPr txBox="1">
              <a:spLocks noChangeArrowheads="1"/>
            </p:cNvSpPr>
            <p:nvPr/>
          </p:nvSpPr>
          <p:spPr bwMode="auto">
            <a:xfrm>
              <a:off x="0" y="0"/>
              <a:ext cx="4655"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700" b="1" dirty="0">
                  <a:solidFill>
                    <a:schemeClr val="accent2"/>
                  </a:solidFill>
                  <a:effectLst>
                    <a:outerShdw blurRad="38100" dist="38100" dir="2700000" algn="tl">
                      <a:srgbClr val="C0C0C0"/>
                    </a:outerShdw>
                  </a:effectLst>
                  <a:latin typeface="Courier New" panose="02070309020205020404" pitchFamily="49" charset="0"/>
                </a:rPr>
                <a:t>glColor3f(1.0f,1.0f,1.0f)</a:t>
              </a:r>
              <a:endParaRPr lang="en-US" sz="2700" b="1" dirty="0">
                <a:solidFill>
                  <a:schemeClr val="accent2"/>
                </a:solidFill>
                <a:effectLst>
                  <a:outerShdw blurRad="38100" dist="38100" dir="2700000" algn="tl">
                    <a:srgbClr val="C0C0C0"/>
                  </a:outerShdw>
                </a:effectLst>
                <a:latin typeface="Courier New" panose="02070309020205020404" pitchFamily="49" charset="0"/>
              </a:endParaRPr>
            </a:p>
          </p:txBody>
        </p:sp>
        <p:sp>
          <p:nvSpPr>
            <p:cNvPr id="8" name="Text Box 8"/>
            <p:cNvSpPr txBox="1">
              <a:spLocks noChangeArrowheads="1"/>
            </p:cNvSpPr>
            <p:nvPr/>
          </p:nvSpPr>
          <p:spPr bwMode="auto">
            <a:xfrm>
              <a:off x="0" y="432"/>
              <a:ext cx="3935"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700" b="1">
                  <a:solidFill>
                    <a:schemeClr val="accent2"/>
                  </a:solidFill>
                  <a:effectLst>
                    <a:outerShdw blurRad="38100" dist="38100" dir="2700000" algn="tl">
                      <a:srgbClr val="C0C0C0"/>
                    </a:outerShdw>
                  </a:effectLst>
                  <a:latin typeface="Courier New" panose="02070309020205020404" pitchFamily="49" charset="0"/>
                </a:rPr>
                <a:t>glVertex2i(1,3)</a:t>
              </a:r>
              <a:endParaRPr lang="en-US" sz="2700" b="1">
                <a:solidFill>
                  <a:schemeClr val="accent2"/>
                </a:solidFill>
                <a:effectLst>
                  <a:outerShdw blurRad="38100" dist="38100" dir="2700000" algn="tl">
                    <a:srgbClr val="C0C0C0"/>
                  </a:outerShdw>
                </a:effectLst>
                <a:latin typeface="Courier New" panose="02070309020205020404" pitchFamily="49" charset="0"/>
              </a:endParaRPr>
            </a:p>
          </p:txBody>
        </p:sp>
        <p:sp>
          <p:nvSpPr>
            <p:cNvPr id="9" name="Text Box 9"/>
            <p:cNvSpPr txBox="1">
              <a:spLocks noChangeArrowheads="1"/>
            </p:cNvSpPr>
            <p:nvPr/>
          </p:nvSpPr>
          <p:spPr bwMode="auto">
            <a:xfrm>
              <a:off x="48" y="1296"/>
              <a:ext cx="4655"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sz="2700" b="1">
                  <a:solidFill>
                    <a:schemeClr val="accent2"/>
                  </a:solidFill>
                  <a:effectLst>
                    <a:outerShdw blurRad="38100" dist="38100" dir="2700000" algn="tl">
                      <a:srgbClr val="C0C0C0"/>
                    </a:outerShdw>
                  </a:effectLst>
                  <a:latin typeface="Courier New" panose="02070309020205020404" pitchFamily="49" charset="0"/>
                </a:rPr>
                <a:t>GLfloat v[]={1.0,3.0</a:t>
              </a:r>
              <a:r>
                <a:rPr lang="en-US" sz="3000" b="1">
                  <a:solidFill>
                    <a:schemeClr val="accent2"/>
                  </a:solidFill>
                  <a:effectLst>
                    <a:outerShdw blurRad="38100" dist="38100" dir="2700000" algn="tl">
                      <a:srgbClr val="C0C0C0"/>
                    </a:outerShdw>
                  </a:effectLst>
                  <a:latin typeface="Courier New" panose="02070309020205020404" pitchFamily="49" charset="0"/>
                </a:rPr>
                <a:t>,2.0}</a:t>
              </a:r>
              <a:endParaRPr lang="en-US" sz="3000" b="1">
                <a:solidFill>
                  <a:schemeClr val="accent2"/>
                </a:solidFill>
                <a:effectLst>
                  <a:outerShdw blurRad="38100" dist="38100" dir="2700000" algn="tl">
                    <a:srgbClr val="C0C0C0"/>
                  </a:outerShdw>
                </a:effectLst>
                <a:latin typeface="Courier New" panose="020703090202050204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0" nodeType="clickEffect">
                                  <p:stCondLst>
                                    <p:cond delay="0"/>
                                  </p:stCondLst>
                                  <p:childTnLst>
                                    <p:animMotion origin="layout" path="M 0.11302 -0.00232 L 0.11302 -0.49121 " pathEditMode="relative" rAng="0" ptsTypes="AA">
                                      <p:cBhvr>
                                        <p:cTn id="12" dur="2000" fill="hold"/>
                                        <p:tgtEl>
                                          <p:spTgt spid="4"/>
                                        </p:tgtEl>
                                        <p:attrNameLst>
                                          <p:attrName>ppt_x</p:attrName>
                                          <p:attrName>ppt_y</p:attrName>
                                        </p:attrNameLst>
                                      </p:cBhvr>
                                      <p:rCtr x="0" y="-24300"/>
                                    </p:animMotion>
                                  </p:childTnLst>
                                </p:cTn>
                              </p:par>
                              <p:par>
                                <p:cTn id="13" presetID="4" presetClass="emph" presetSubtype="2" fill="hold" grpId="1" nodeType="withEffect">
                                  <p:stCondLst>
                                    <p:cond delay="0"/>
                                  </p:stCondLst>
                                  <p:childTnLst>
                                    <p:anim to="0.68" calcmode="lin" valueType="num">
                                      <p:cBhvr override="childStyle">
                                        <p:cTn id="14" dur="2000" fill="hold"/>
                                        <p:tgtEl>
                                          <p:spTgt spid="4"/>
                                        </p:tgtEl>
                                        <p:attrNameLst>
                                          <p:attrName>style.fontSize</p:attrName>
                                        </p:attrNameLst>
                                      </p:cBhvr>
                                    </p:anim>
                                  </p:childTnLst>
                                </p:cTn>
                              </p:par>
                              <p:par>
                                <p:cTn id="15" presetID="5" presetClass="exit" presetSubtype="10" fill="hold" nodeType="withEffect">
                                  <p:stCondLst>
                                    <p:cond delay="0"/>
                                  </p:stCondLst>
                                  <p:childTnLst>
                                    <p:animEffect transition="out" filter="checkerboard(across)">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4" grpId="1" autoUpdateAnimBg="0"/>
      <p:bldP spid="4" grpId="2"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dirty="0"/>
              <a:t>认识</a:t>
            </a:r>
            <a:r>
              <a:rPr lang="en-US" altLang="zh-CN" dirty="0"/>
              <a:t>OpenGL</a:t>
            </a:r>
            <a:r>
              <a:rPr lang="zh-CN" altLang="en-US" dirty="0"/>
              <a:t> </a:t>
            </a:r>
            <a:r>
              <a:rPr lang="en-US" altLang="zh-CN" dirty="0"/>
              <a:t>API</a:t>
            </a:r>
            <a:br>
              <a:rPr lang="en-US" altLang="zh-CN" dirty="0"/>
            </a:br>
            <a:r>
              <a:rPr lang="en-US" altLang="zh-CN" dirty="0"/>
              <a:t>——</a:t>
            </a:r>
            <a:r>
              <a:rPr lang="zh-CN" altLang="en-US" dirty="0"/>
              <a:t>编程规范</a:t>
            </a:r>
            <a:endParaRPr lang="zh-CN" altLang="en-US" dirty="0"/>
          </a:p>
        </p:txBody>
      </p:sp>
      <p:sp>
        <p:nvSpPr>
          <p:cNvPr id="21507" name="内容占位符 2"/>
          <p:cNvSpPr>
            <a:spLocks noGrp="1"/>
          </p:cNvSpPr>
          <p:nvPr>
            <p:ph idx="1"/>
          </p:nvPr>
        </p:nvSpPr>
        <p:spPr/>
        <p:txBody>
          <a:bodyPr/>
          <a:lstStyle/>
          <a:p>
            <a:pPr eaLnBrk="1" hangingPunct="1"/>
            <a:endParaRPr lang="zh-CN" altLang="en-US" dirty="0"/>
          </a:p>
        </p:txBody>
      </p:sp>
      <p:sp>
        <p:nvSpPr>
          <p:cNvPr id="4" name="Rectangle 3"/>
          <p:cNvSpPr>
            <a:spLocks noChangeArrowheads="1"/>
          </p:cNvSpPr>
          <p:nvPr/>
        </p:nvSpPr>
        <p:spPr bwMode="auto">
          <a:xfrm>
            <a:off x="3028950" y="2227263"/>
            <a:ext cx="23447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lgn="ctr">
              <a:defRPr/>
            </a:pPr>
            <a:r>
              <a:rPr lang="en-US" sz="1800" b="1">
                <a:solidFill>
                  <a:schemeClr val="accent2"/>
                </a:solidFill>
                <a:effectLst>
                  <a:outerShdw blurRad="38100" dist="38100" dir="2700000" algn="tl">
                    <a:srgbClr val="C0C0C0"/>
                  </a:outerShdw>
                </a:effectLst>
                <a:latin typeface="Courier New" panose="02070309020205020404" pitchFamily="49" charset="0"/>
              </a:rPr>
              <a:t>glVertex3fv( </a:t>
            </a:r>
            <a:r>
              <a:rPr lang="en-US" sz="1800" b="1" i="1">
                <a:solidFill>
                  <a:schemeClr val="accent2"/>
                </a:solidFill>
                <a:effectLst>
                  <a:outerShdw blurRad="38100" dist="38100" dir="2700000" algn="tl">
                    <a:srgbClr val="C0C0C0"/>
                  </a:outerShdw>
                </a:effectLst>
                <a:latin typeface="Courier New" panose="02070309020205020404" pitchFamily="49" charset="0"/>
              </a:rPr>
              <a:t>v</a:t>
            </a:r>
            <a:r>
              <a:rPr lang="en-US" sz="1800" b="1">
                <a:solidFill>
                  <a:schemeClr val="accent2"/>
                </a:solidFill>
                <a:effectLst>
                  <a:outerShdw blurRad="38100" dist="38100" dir="2700000" algn="tl">
                    <a:srgbClr val="C0C0C0"/>
                  </a:outerShdw>
                </a:effectLst>
                <a:latin typeface="Courier New" panose="02070309020205020404" pitchFamily="49" charset="0"/>
              </a:rPr>
              <a:t> )</a:t>
            </a:r>
            <a:endParaRPr lang="en-US" sz="1800" b="1">
              <a:solidFill>
                <a:schemeClr val="accent2"/>
              </a:solidFill>
              <a:effectLst>
                <a:outerShdw blurRad="38100" dist="38100" dir="2700000" algn="tl">
                  <a:srgbClr val="C0C0C0"/>
                </a:outerShdw>
              </a:effectLst>
              <a:latin typeface="Courier New" panose="02070309020205020404" pitchFamily="49" charset="0"/>
            </a:endParaRPr>
          </a:p>
        </p:txBody>
      </p:sp>
      <p:grpSp>
        <p:nvGrpSpPr>
          <p:cNvPr id="5" name="Group 4"/>
          <p:cNvGrpSpPr/>
          <p:nvPr/>
        </p:nvGrpSpPr>
        <p:grpSpPr bwMode="auto">
          <a:xfrm>
            <a:off x="1044575" y="2524125"/>
            <a:ext cx="2322513" cy="793750"/>
            <a:chOff x="0" y="0"/>
            <a:chExt cx="1950" cy="667"/>
          </a:xfrm>
        </p:grpSpPr>
        <p:sp>
          <p:nvSpPr>
            <p:cNvPr id="6" name="Text Box 5"/>
            <p:cNvSpPr txBox="1">
              <a:spLocks noChangeArrowheads="1"/>
            </p:cNvSpPr>
            <p:nvPr/>
          </p:nvSpPr>
          <p:spPr bwMode="auto">
            <a:xfrm>
              <a:off x="1289" y="233"/>
              <a:ext cx="33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1500" b="1" i="1" dirty="0">
                  <a:solidFill>
                    <a:schemeClr val="accent2"/>
                  </a:solidFill>
                  <a:effectLst>
                    <a:outerShdw blurRad="38100" dist="38100" dir="2700000" algn="tl">
                      <a:srgbClr val="C0C0C0"/>
                    </a:outerShdw>
                  </a:effectLst>
                  <a:latin typeface="+mj-ea"/>
                  <a:ea typeface="+mj-ea"/>
                </a:rPr>
                <a:t>库</a:t>
              </a:r>
              <a:endParaRPr lang="zh-CN" altLang="en-US" sz="1500" b="1" i="1" dirty="0">
                <a:solidFill>
                  <a:schemeClr val="accent2"/>
                </a:solidFill>
                <a:effectLst>
                  <a:outerShdw blurRad="38100" dist="38100" dir="2700000" algn="tl">
                    <a:srgbClr val="C0C0C0"/>
                  </a:outerShdw>
                </a:effectLst>
                <a:latin typeface="+mj-ea"/>
                <a:ea typeface="+mj-ea"/>
              </a:endParaRPr>
            </a:p>
          </p:txBody>
        </p:sp>
        <p:sp>
          <p:nvSpPr>
            <p:cNvPr id="7" name="Rectangle 6"/>
            <p:cNvSpPr>
              <a:spLocks noChangeArrowheads="1"/>
            </p:cNvSpPr>
            <p:nvPr/>
          </p:nvSpPr>
          <p:spPr bwMode="auto">
            <a:xfrm>
              <a:off x="0" y="91"/>
              <a:ext cx="1248" cy="576"/>
            </a:xfrm>
            <a:prstGeom prst="rect">
              <a:avLst/>
            </a:prstGeom>
            <a:noFill/>
            <a:ln w="19050" cmpd="sng">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sz="1400" b="1" dirty="0" err="1">
                  <a:solidFill>
                    <a:schemeClr val="tx2"/>
                  </a:solidFill>
                  <a:effectLst>
                    <a:outerShdw blurRad="38100" dist="38100" dir="2700000" algn="tl">
                      <a:srgbClr val="C0C0C0"/>
                    </a:outerShdw>
                  </a:effectLst>
                  <a:latin typeface="+mj-lt"/>
                  <a:ea typeface="+mj-ea"/>
                </a:rPr>
                <a:t>gl</a:t>
              </a:r>
              <a:r>
                <a:rPr lang="en-US" sz="1400" b="1" dirty="0">
                  <a:solidFill>
                    <a:schemeClr val="tx2"/>
                  </a:solidFill>
                  <a:effectLst>
                    <a:outerShdw blurRad="38100" dist="38100" dir="2700000" algn="tl">
                      <a:srgbClr val="C0C0C0"/>
                    </a:outerShdw>
                  </a:effectLst>
                  <a:latin typeface="+mj-lt"/>
                  <a:ea typeface="+mj-ea"/>
                </a:rPr>
                <a:t> – </a:t>
              </a:r>
              <a:r>
                <a:rPr lang="zh-CN" altLang="en-US" sz="1400" b="1" dirty="0">
                  <a:solidFill>
                    <a:schemeClr val="tx2"/>
                  </a:solidFill>
                  <a:effectLst>
                    <a:outerShdw blurRad="38100" dist="38100" dir="2700000" algn="tl">
                      <a:srgbClr val="C0C0C0"/>
                    </a:outerShdw>
                  </a:effectLst>
                  <a:latin typeface="+mj-lt"/>
                  <a:ea typeface="+mj-ea"/>
                </a:rPr>
                <a:t>基本库</a:t>
              </a:r>
              <a:endParaRPr lang="zh-CN" altLang="en-US" sz="1400" b="1" dirty="0">
                <a:solidFill>
                  <a:schemeClr val="tx2"/>
                </a:solidFill>
                <a:effectLst>
                  <a:outerShdw blurRad="38100" dist="38100" dir="2700000" algn="tl">
                    <a:srgbClr val="C0C0C0"/>
                  </a:outerShdw>
                </a:effectLst>
                <a:latin typeface="+mj-lt"/>
                <a:ea typeface="+mj-ea"/>
              </a:endParaRPr>
            </a:p>
            <a:p>
              <a:pPr eaLnBrk="1" hangingPunct="1">
                <a:defRPr/>
              </a:pPr>
              <a:r>
                <a:rPr lang="en-US" sz="1400" b="1" dirty="0" err="1">
                  <a:solidFill>
                    <a:schemeClr val="tx2"/>
                  </a:solidFill>
                  <a:effectLst>
                    <a:outerShdw blurRad="38100" dist="38100" dir="2700000" algn="tl">
                      <a:srgbClr val="C0C0C0"/>
                    </a:outerShdw>
                  </a:effectLst>
                  <a:latin typeface="+mj-lt"/>
                  <a:ea typeface="+mj-ea"/>
                </a:rPr>
                <a:t>glu</a:t>
              </a:r>
              <a:r>
                <a:rPr lang="en-US" sz="1400" b="1" dirty="0">
                  <a:solidFill>
                    <a:schemeClr val="tx2"/>
                  </a:solidFill>
                  <a:effectLst>
                    <a:outerShdw blurRad="38100" dist="38100" dir="2700000" algn="tl">
                      <a:srgbClr val="C0C0C0"/>
                    </a:outerShdw>
                  </a:effectLst>
                  <a:latin typeface="+mj-lt"/>
                  <a:ea typeface="+mj-ea"/>
                </a:rPr>
                <a:t> – </a:t>
              </a:r>
              <a:r>
                <a:rPr lang="zh-CN" altLang="en-US" sz="1400" b="1" dirty="0">
                  <a:solidFill>
                    <a:schemeClr val="tx2"/>
                  </a:solidFill>
                  <a:effectLst>
                    <a:outerShdw blurRad="38100" dist="38100" dir="2700000" algn="tl">
                      <a:srgbClr val="C0C0C0"/>
                    </a:outerShdw>
                  </a:effectLst>
                  <a:latin typeface="+mj-lt"/>
                  <a:ea typeface="+mj-ea"/>
                </a:rPr>
                <a:t>实用库</a:t>
              </a:r>
              <a:endParaRPr lang="zh-CN" altLang="en-US" sz="1400" b="1" dirty="0">
                <a:solidFill>
                  <a:schemeClr val="tx2"/>
                </a:solidFill>
                <a:effectLst>
                  <a:outerShdw blurRad="38100" dist="38100" dir="2700000" algn="tl">
                    <a:srgbClr val="C0C0C0"/>
                  </a:outerShdw>
                </a:effectLst>
                <a:latin typeface="+mj-lt"/>
                <a:ea typeface="+mj-ea"/>
              </a:endParaRPr>
            </a:p>
            <a:p>
              <a:pPr eaLnBrk="1" hangingPunct="1">
                <a:defRPr/>
              </a:pPr>
              <a:r>
                <a:rPr lang="en-US" sz="1400" b="1" dirty="0">
                  <a:solidFill>
                    <a:schemeClr val="tx2"/>
                  </a:solidFill>
                  <a:effectLst>
                    <a:outerShdw blurRad="38100" dist="38100" dir="2700000" algn="tl">
                      <a:srgbClr val="C0C0C0"/>
                    </a:outerShdw>
                  </a:effectLst>
                  <a:latin typeface="+mj-lt"/>
                  <a:ea typeface="+mj-ea"/>
                </a:rPr>
                <a:t>glut – </a:t>
              </a:r>
              <a:r>
                <a:rPr lang="zh-CN" altLang="en-US" sz="1400" b="1" dirty="0">
                  <a:solidFill>
                    <a:schemeClr val="tx2"/>
                  </a:solidFill>
                  <a:effectLst>
                    <a:outerShdw blurRad="38100" dist="38100" dir="2700000" algn="tl">
                      <a:srgbClr val="C0C0C0"/>
                    </a:outerShdw>
                  </a:effectLst>
                  <a:latin typeface="+mj-lt"/>
                  <a:ea typeface="+mj-ea"/>
                </a:rPr>
                <a:t>应用工具库</a:t>
              </a:r>
              <a:endParaRPr lang="zh-CN" altLang="en-US" sz="1400" b="1" dirty="0">
                <a:solidFill>
                  <a:schemeClr val="tx2"/>
                </a:solidFill>
                <a:effectLst>
                  <a:outerShdw blurRad="38100" dist="38100" dir="2700000" algn="tl">
                    <a:srgbClr val="C0C0C0"/>
                  </a:outerShdw>
                </a:effectLst>
                <a:latin typeface="+mj-lt"/>
                <a:ea typeface="+mj-ea"/>
              </a:endParaRPr>
            </a:p>
          </p:txBody>
        </p:sp>
        <p:grpSp>
          <p:nvGrpSpPr>
            <p:cNvPr id="21532" name="Group 7"/>
            <p:cNvGrpSpPr/>
            <p:nvPr/>
          </p:nvGrpSpPr>
          <p:grpSpPr bwMode="auto">
            <a:xfrm>
              <a:off x="1604" y="0"/>
              <a:ext cx="346" cy="379"/>
              <a:chOff x="0" y="0"/>
              <a:chExt cx="346" cy="379"/>
            </a:xfrm>
          </p:grpSpPr>
          <p:sp>
            <p:nvSpPr>
              <p:cNvPr id="21533" name="Freeform 11"/>
              <p:cNvSpPr/>
              <p:nvPr/>
            </p:nvSpPr>
            <p:spPr bwMode="auto">
              <a:xfrm>
                <a:off x="0" y="0"/>
                <a:ext cx="250" cy="379"/>
              </a:xfrm>
              <a:custGeom>
                <a:avLst/>
                <a:gdLst>
                  <a:gd name="T0" fmla="*/ 250 w 250"/>
                  <a:gd name="T1" fmla="*/ 0 h 379"/>
                  <a:gd name="T2" fmla="*/ 250 w 250"/>
                  <a:gd name="T3" fmla="*/ 371 h 379"/>
                  <a:gd name="T4" fmla="*/ 0 w 250"/>
                  <a:gd name="T5" fmla="*/ 379 h 379"/>
                  <a:gd name="T6" fmla="*/ 0 60000 65536"/>
                  <a:gd name="T7" fmla="*/ 0 60000 65536"/>
                  <a:gd name="T8" fmla="*/ 0 60000 65536"/>
                  <a:gd name="T9" fmla="*/ 0 w 250"/>
                  <a:gd name="T10" fmla="*/ 0 h 379"/>
                  <a:gd name="T11" fmla="*/ 2040 w 250"/>
                  <a:gd name="T12" fmla="*/ 916 h 379"/>
                </a:gdLst>
                <a:ahLst/>
                <a:cxnLst>
                  <a:cxn ang="T6">
                    <a:pos x="T0" y="T1"/>
                  </a:cxn>
                  <a:cxn ang="T7">
                    <a:pos x="T2" y="T3"/>
                  </a:cxn>
                  <a:cxn ang="T8">
                    <a:pos x="T4" y="T5"/>
                  </a:cxn>
                </a:cxnLst>
                <a:rect l="T9" t="T10" r="T11" b="T12"/>
                <a:pathLst>
                  <a:path w="250" h="379">
                    <a:moveTo>
                      <a:pt x="250" y="0"/>
                    </a:moveTo>
                    <a:lnTo>
                      <a:pt x="250" y="371"/>
                    </a:lnTo>
                    <a:lnTo>
                      <a:pt x="0" y="379"/>
                    </a:lnTo>
                  </a:path>
                </a:pathLst>
              </a:custGeom>
              <a:noFill/>
              <a:ln w="19050" cap="rnd" cmpd="sng">
                <a:solidFill>
                  <a:schemeClr val="hlink"/>
                </a:solidFill>
                <a:bevel/>
                <a:head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4" name="Line 9"/>
              <p:cNvSpPr>
                <a:spLocks noChangeShapeType="1"/>
              </p:cNvSpPr>
              <p:nvPr/>
            </p:nvSpPr>
            <p:spPr bwMode="auto">
              <a:xfrm>
                <a:off x="165" y="0"/>
                <a:ext cx="181" cy="0"/>
              </a:xfrm>
              <a:prstGeom prst="line">
                <a:avLst/>
              </a:prstGeom>
              <a:noFill/>
              <a:ln w="19050" cap="rnd">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11" name="Group 10"/>
          <p:cNvGrpSpPr/>
          <p:nvPr/>
        </p:nvGrpSpPr>
        <p:grpSpPr bwMode="auto">
          <a:xfrm>
            <a:off x="1368425" y="2524125"/>
            <a:ext cx="2955925" cy="2366963"/>
            <a:chOff x="0" y="0"/>
            <a:chExt cx="2482" cy="1988"/>
          </a:xfrm>
        </p:grpSpPr>
        <p:sp>
          <p:nvSpPr>
            <p:cNvPr id="12" name="Rectangle 5"/>
            <p:cNvSpPr>
              <a:spLocks noChangeArrowheads="1"/>
            </p:cNvSpPr>
            <p:nvPr/>
          </p:nvSpPr>
          <p:spPr bwMode="auto">
            <a:xfrm>
              <a:off x="153" y="1191"/>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r>
                <a:rPr lang="zh-CN" altLang="en-US" sz="1500" b="1" i="1" dirty="0">
                  <a:solidFill>
                    <a:schemeClr val="accent2"/>
                  </a:solidFill>
                  <a:effectLst>
                    <a:outerShdw blurRad="38100" dist="38100" dir="2700000" algn="tl">
                      <a:srgbClr val="C0C0C0"/>
                    </a:outerShdw>
                  </a:effectLst>
                  <a:latin typeface="+mj-ea"/>
                  <a:ea typeface="+mj-ea"/>
                </a:rPr>
                <a:t>元素个数</a:t>
              </a:r>
              <a:endParaRPr lang="zh-CN" altLang="en-US" sz="1500" b="1" i="1" dirty="0">
                <a:solidFill>
                  <a:schemeClr val="accent2"/>
                </a:solidFill>
                <a:effectLst>
                  <a:outerShdw blurRad="38100" dist="38100" dir="2700000" algn="tl">
                    <a:srgbClr val="C0C0C0"/>
                  </a:outerShdw>
                </a:effectLst>
                <a:latin typeface="+mj-ea"/>
                <a:ea typeface="+mj-ea"/>
              </a:endParaRPr>
            </a:p>
          </p:txBody>
        </p:sp>
        <p:sp>
          <p:nvSpPr>
            <p:cNvPr id="13" name="Rectangle 6"/>
            <p:cNvSpPr>
              <a:spLocks noChangeArrowheads="1"/>
            </p:cNvSpPr>
            <p:nvPr/>
          </p:nvSpPr>
          <p:spPr bwMode="auto">
            <a:xfrm>
              <a:off x="0" y="1464"/>
              <a:ext cx="745" cy="524"/>
            </a:xfrm>
            <a:prstGeom prst="rect">
              <a:avLst/>
            </a:prstGeom>
            <a:noFill/>
            <a:ln w="1905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r>
                <a:rPr lang="en-US" sz="1200" b="1" dirty="0">
                  <a:solidFill>
                    <a:schemeClr val="tx2"/>
                  </a:solidFill>
                  <a:effectLst>
                    <a:outerShdw blurRad="38100" dist="38100" dir="2700000" algn="tl">
                      <a:srgbClr val="C0C0C0"/>
                    </a:outerShdw>
                  </a:effectLst>
                  <a:latin typeface="+mj-lt"/>
                </a:rPr>
                <a:t>2 - (</a:t>
              </a:r>
              <a:r>
                <a:rPr lang="en-US" sz="1200" b="1" dirty="0" err="1">
                  <a:solidFill>
                    <a:schemeClr val="tx2"/>
                  </a:solidFill>
                  <a:effectLst>
                    <a:outerShdw blurRad="38100" dist="38100" dir="2700000" algn="tl">
                      <a:srgbClr val="C0C0C0"/>
                    </a:outerShdw>
                  </a:effectLst>
                  <a:latin typeface="+mj-lt"/>
                </a:rPr>
                <a:t>x,y</a:t>
              </a:r>
              <a:r>
                <a:rPr lang="en-US" sz="1200" b="1" dirty="0">
                  <a:solidFill>
                    <a:schemeClr val="tx2"/>
                  </a:solidFill>
                  <a:effectLst>
                    <a:outerShdw blurRad="38100" dist="38100" dir="2700000" algn="tl">
                      <a:srgbClr val="C0C0C0"/>
                    </a:outerShdw>
                  </a:effectLst>
                  <a:latin typeface="+mj-lt"/>
                </a:rPr>
                <a:t>) </a:t>
              </a:r>
              <a:endParaRPr lang="en-US" sz="1200" b="1" dirty="0">
                <a:solidFill>
                  <a:schemeClr val="tx2"/>
                </a:solidFill>
                <a:effectLst>
                  <a:outerShdw blurRad="38100" dist="38100" dir="2700000" algn="tl">
                    <a:srgbClr val="C0C0C0"/>
                  </a:outerShdw>
                </a:effectLst>
                <a:latin typeface="+mj-lt"/>
              </a:endParaRPr>
            </a:p>
            <a:p>
              <a:pPr>
                <a:defRPr/>
              </a:pPr>
              <a:r>
                <a:rPr lang="en-US" sz="1200" b="1" dirty="0">
                  <a:solidFill>
                    <a:schemeClr val="tx2"/>
                  </a:solidFill>
                  <a:effectLst>
                    <a:outerShdw blurRad="38100" dist="38100" dir="2700000" algn="tl">
                      <a:srgbClr val="C0C0C0"/>
                    </a:outerShdw>
                  </a:effectLst>
                  <a:latin typeface="+mj-lt"/>
                </a:rPr>
                <a:t>3 - (</a:t>
              </a:r>
              <a:r>
                <a:rPr lang="en-US" sz="1200" b="1" dirty="0" err="1">
                  <a:solidFill>
                    <a:schemeClr val="tx2"/>
                  </a:solidFill>
                  <a:effectLst>
                    <a:outerShdw blurRad="38100" dist="38100" dir="2700000" algn="tl">
                      <a:srgbClr val="C0C0C0"/>
                    </a:outerShdw>
                  </a:effectLst>
                  <a:latin typeface="+mj-lt"/>
                </a:rPr>
                <a:t>x,y,z</a:t>
              </a:r>
              <a:r>
                <a:rPr lang="en-US" sz="1200" b="1" dirty="0">
                  <a:solidFill>
                    <a:schemeClr val="tx2"/>
                  </a:solidFill>
                  <a:effectLst>
                    <a:outerShdw blurRad="38100" dist="38100" dir="2700000" algn="tl">
                      <a:srgbClr val="C0C0C0"/>
                    </a:outerShdw>
                  </a:effectLst>
                  <a:latin typeface="+mj-lt"/>
                </a:rPr>
                <a:t>)</a:t>
              </a:r>
              <a:endParaRPr lang="en-US" sz="1200" b="1" dirty="0">
                <a:solidFill>
                  <a:schemeClr val="tx2"/>
                </a:solidFill>
                <a:effectLst>
                  <a:outerShdw blurRad="38100" dist="38100" dir="2700000" algn="tl">
                    <a:srgbClr val="C0C0C0"/>
                  </a:outerShdw>
                </a:effectLst>
                <a:latin typeface="+mj-lt"/>
              </a:endParaRPr>
            </a:p>
            <a:p>
              <a:pPr>
                <a:defRPr/>
              </a:pPr>
              <a:r>
                <a:rPr lang="en-US" sz="1200" b="1" dirty="0">
                  <a:solidFill>
                    <a:schemeClr val="tx2"/>
                  </a:solidFill>
                  <a:effectLst>
                    <a:outerShdw blurRad="38100" dist="38100" dir="2700000" algn="tl">
                      <a:srgbClr val="C0C0C0"/>
                    </a:outerShdw>
                  </a:effectLst>
                  <a:latin typeface="+mj-lt"/>
                </a:rPr>
                <a:t>4 - (</a:t>
              </a:r>
              <a:r>
                <a:rPr lang="en-US" sz="1200" b="1" dirty="0" err="1">
                  <a:solidFill>
                    <a:schemeClr val="tx2"/>
                  </a:solidFill>
                  <a:effectLst>
                    <a:outerShdw blurRad="38100" dist="38100" dir="2700000" algn="tl">
                      <a:srgbClr val="C0C0C0"/>
                    </a:outerShdw>
                  </a:effectLst>
                  <a:latin typeface="+mj-lt"/>
                </a:rPr>
                <a:t>x,y,z,w</a:t>
              </a:r>
              <a:r>
                <a:rPr lang="en-US" sz="1200" b="1" dirty="0">
                  <a:solidFill>
                    <a:schemeClr val="tx2"/>
                  </a:solidFill>
                  <a:effectLst>
                    <a:outerShdw blurRad="38100" dist="38100" dir="2700000" algn="tl">
                      <a:srgbClr val="C0C0C0"/>
                    </a:outerShdw>
                  </a:effectLst>
                  <a:latin typeface="+mj-lt"/>
                </a:rPr>
                <a:t>)</a:t>
              </a:r>
              <a:endParaRPr lang="en-US" sz="1200" b="1" dirty="0">
                <a:solidFill>
                  <a:schemeClr val="tx2"/>
                </a:solidFill>
                <a:effectLst>
                  <a:outerShdw blurRad="38100" dist="38100" dir="2700000" algn="tl">
                    <a:srgbClr val="C0C0C0"/>
                  </a:outerShdw>
                </a:effectLst>
                <a:latin typeface="+mj-lt"/>
              </a:endParaRPr>
            </a:p>
          </p:txBody>
        </p:sp>
        <p:sp>
          <p:nvSpPr>
            <p:cNvPr id="21528" name="Freeform 11"/>
            <p:cNvSpPr/>
            <p:nvPr/>
          </p:nvSpPr>
          <p:spPr bwMode="auto">
            <a:xfrm>
              <a:off x="537" y="20"/>
              <a:ext cx="1905" cy="1190"/>
            </a:xfrm>
            <a:custGeom>
              <a:avLst/>
              <a:gdLst>
                <a:gd name="T0" fmla="*/ 1905 w 1905"/>
                <a:gd name="T1" fmla="*/ 0 h 1190"/>
                <a:gd name="T2" fmla="*/ 1897 w 1905"/>
                <a:gd name="T3" fmla="*/ 349 h 1190"/>
                <a:gd name="T4" fmla="*/ 0 w 1905"/>
                <a:gd name="T5" fmla="*/ 902 h 1190"/>
                <a:gd name="T6" fmla="*/ 0 w 1905"/>
                <a:gd name="T7" fmla="*/ 1190 h 1190"/>
                <a:gd name="T8" fmla="*/ 0 60000 65536"/>
                <a:gd name="T9" fmla="*/ 0 60000 65536"/>
                <a:gd name="T10" fmla="*/ 0 60000 65536"/>
                <a:gd name="T11" fmla="*/ 0 60000 65536"/>
                <a:gd name="T12" fmla="*/ 0 w 1905"/>
                <a:gd name="T13" fmla="*/ 0 h 1190"/>
                <a:gd name="T14" fmla="*/ 2040 w 1905"/>
                <a:gd name="T15" fmla="*/ 916 h 1190"/>
              </a:gdLst>
              <a:ahLst/>
              <a:cxnLst>
                <a:cxn ang="T8">
                  <a:pos x="T0" y="T1"/>
                </a:cxn>
                <a:cxn ang="T9">
                  <a:pos x="T2" y="T3"/>
                </a:cxn>
                <a:cxn ang="T10">
                  <a:pos x="T4" y="T5"/>
                </a:cxn>
                <a:cxn ang="T11">
                  <a:pos x="T6" y="T7"/>
                </a:cxn>
              </a:cxnLst>
              <a:rect l="T12" t="T13" r="T14" b="T15"/>
              <a:pathLst>
                <a:path w="1905" h="1190">
                  <a:moveTo>
                    <a:pt x="1905" y="0"/>
                  </a:moveTo>
                  <a:lnTo>
                    <a:pt x="1897" y="349"/>
                  </a:lnTo>
                  <a:lnTo>
                    <a:pt x="0" y="902"/>
                  </a:lnTo>
                  <a:lnTo>
                    <a:pt x="0" y="1190"/>
                  </a:lnTo>
                </a:path>
              </a:pathLst>
            </a:custGeom>
            <a:noFill/>
            <a:ln w="19050" cap="rnd" cmpd="sng">
              <a:solidFill>
                <a:schemeClr val="hlink"/>
              </a:solidFill>
              <a:bevel/>
              <a:head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9" name="Line 14"/>
            <p:cNvSpPr>
              <a:spLocks noChangeShapeType="1"/>
            </p:cNvSpPr>
            <p:nvPr/>
          </p:nvSpPr>
          <p:spPr bwMode="auto">
            <a:xfrm>
              <a:off x="2392" y="0"/>
              <a:ext cx="9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 name="Group 15"/>
          <p:cNvGrpSpPr/>
          <p:nvPr/>
        </p:nvGrpSpPr>
        <p:grpSpPr bwMode="auto">
          <a:xfrm>
            <a:off x="3178175" y="2524125"/>
            <a:ext cx="1380222" cy="2961878"/>
            <a:chOff x="0" y="0"/>
            <a:chExt cx="1159" cy="2488"/>
          </a:xfrm>
        </p:grpSpPr>
        <p:sp>
          <p:nvSpPr>
            <p:cNvPr id="21522" name="Freeform 4"/>
            <p:cNvSpPr/>
            <p:nvPr/>
          </p:nvSpPr>
          <p:spPr bwMode="auto">
            <a:xfrm>
              <a:off x="750" y="0"/>
              <a:ext cx="268" cy="932"/>
            </a:xfrm>
            <a:custGeom>
              <a:avLst/>
              <a:gdLst>
                <a:gd name="T0" fmla="*/ 268 w 268"/>
                <a:gd name="T1" fmla="*/ 0 h 932"/>
                <a:gd name="T2" fmla="*/ 268 w 268"/>
                <a:gd name="T3" fmla="*/ 450 h 932"/>
                <a:gd name="T4" fmla="*/ 0 w 268"/>
                <a:gd name="T5" fmla="*/ 695 h 932"/>
                <a:gd name="T6" fmla="*/ 0 w 268"/>
                <a:gd name="T7" fmla="*/ 932 h 932"/>
                <a:gd name="T8" fmla="*/ 0 60000 65536"/>
                <a:gd name="T9" fmla="*/ 0 60000 65536"/>
                <a:gd name="T10" fmla="*/ 0 60000 65536"/>
                <a:gd name="T11" fmla="*/ 0 60000 65536"/>
                <a:gd name="T12" fmla="*/ 0 w 268"/>
                <a:gd name="T13" fmla="*/ 0 h 932"/>
                <a:gd name="T14" fmla="*/ 432 w 268"/>
                <a:gd name="T15" fmla="*/ 916 h 932"/>
              </a:gdLst>
              <a:ahLst/>
              <a:cxnLst>
                <a:cxn ang="T8">
                  <a:pos x="T0" y="T1"/>
                </a:cxn>
                <a:cxn ang="T9">
                  <a:pos x="T2" y="T3"/>
                </a:cxn>
                <a:cxn ang="T10">
                  <a:pos x="T4" y="T5"/>
                </a:cxn>
                <a:cxn ang="T11">
                  <a:pos x="T6" y="T7"/>
                </a:cxn>
              </a:cxnLst>
              <a:rect l="T12" t="T13" r="T14" b="T15"/>
              <a:pathLst>
                <a:path w="268" h="932">
                  <a:moveTo>
                    <a:pt x="268" y="0"/>
                  </a:moveTo>
                  <a:lnTo>
                    <a:pt x="268" y="450"/>
                  </a:lnTo>
                  <a:lnTo>
                    <a:pt x="0" y="695"/>
                  </a:lnTo>
                  <a:lnTo>
                    <a:pt x="0" y="932"/>
                  </a:lnTo>
                </a:path>
              </a:pathLst>
            </a:custGeom>
            <a:noFill/>
            <a:ln w="19050" cap="rnd" cmpd="sng">
              <a:solidFill>
                <a:schemeClr val="hlink"/>
              </a:solidFill>
              <a:bevel/>
              <a:head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Rectangle 7"/>
            <p:cNvSpPr>
              <a:spLocks noChangeArrowheads="1"/>
            </p:cNvSpPr>
            <p:nvPr/>
          </p:nvSpPr>
          <p:spPr bwMode="auto">
            <a:xfrm>
              <a:off x="295" y="941"/>
              <a:ext cx="7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r>
                <a:rPr lang="zh-CN" altLang="en-US" sz="1500" b="1" i="1" dirty="0">
                  <a:solidFill>
                    <a:schemeClr val="accent2"/>
                  </a:solidFill>
                  <a:effectLst>
                    <a:outerShdw blurRad="38100" dist="38100" dir="2700000" algn="tl">
                      <a:srgbClr val="C0C0C0"/>
                    </a:outerShdw>
                  </a:effectLst>
                  <a:latin typeface="+mj-ea"/>
                  <a:ea typeface="+mj-ea"/>
                </a:rPr>
                <a:t>元素类型</a:t>
              </a:r>
              <a:endParaRPr lang="zh-CN" altLang="en-US" sz="1500" b="1" i="1" dirty="0">
                <a:solidFill>
                  <a:schemeClr val="accent2"/>
                </a:solidFill>
                <a:effectLst>
                  <a:outerShdw blurRad="38100" dist="38100" dir="2700000" algn="tl">
                    <a:srgbClr val="C0C0C0"/>
                  </a:outerShdw>
                </a:effectLst>
                <a:latin typeface="+mj-ea"/>
                <a:ea typeface="+mj-ea"/>
              </a:endParaRPr>
            </a:p>
          </p:txBody>
        </p:sp>
        <p:sp>
          <p:nvSpPr>
            <p:cNvPr id="19" name="Rectangle 8"/>
            <p:cNvSpPr>
              <a:spLocks noChangeArrowheads="1"/>
            </p:cNvSpPr>
            <p:nvPr/>
          </p:nvSpPr>
          <p:spPr bwMode="auto">
            <a:xfrm>
              <a:off x="0" y="1188"/>
              <a:ext cx="1159" cy="1300"/>
            </a:xfrm>
            <a:prstGeom prst="rect">
              <a:avLst/>
            </a:prstGeom>
            <a:noFill/>
            <a:ln w="1905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r>
                <a:rPr lang="en-US" sz="1200" b="1" dirty="0">
                  <a:solidFill>
                    <a:schemeClr val="tx2"/>
                  </a:solidFill>
                  <a:effectLst>
                    <a:outerShdw blurRad="38100" dist="38100" dir="2700000" algn="tl">
                      <a:srgbClr val="C0C0C0"/>
                    </a:outerShdw>
                  </a:effectLst>
                  <a:latin typeface="+mj-lt"/>
                </a:rPr>
                <a:t>b  - byte</a:t>
              </a:r>
              <a:endParaRPr lang="en-US" sz="1200" b="1" dirty="0">
                <a:solidFill>
                  <a:schemeClr val="tx2"/>
                </a:solidFill>
                <a:effectLst>
                  <a:outerShdw blurRad="38100" dist="38100" dir="2700000" algn="tl">
                    <a:srgbClr val="C0C0C0"/>
                  </a:outerShdw>
                </a:effectLst>
                <a:latin typeface="+mj-lt"/>
              </a:endParaRPr>
            </a:p>
            <a:p>
              <a:pPr>
                <a:defRPr/>
              </a:pPr>
              <a:r>
                <a:rPr lang="en-US" sz="1200" b="1" dirty="0" err="1">
                  <a:solidFill>
                    <a:schemeClr val="tx2"/>
                  </a:solidFill>
                  <a:effectLst>
                    <a:outerShdw blurRad="38100" dist="38100" dir="2700000" algn="tl">
                      <a:srgbClr val="C0C0C0"/>
                    </a:outerShdw>
                  </a:effectLst>
                  <a:latin typeface="+mj-lt"/>
                </a:rPr>
                <a:t>ub</a:t>
              </a:r>
              <a:r>
                <a:rPr lang="en-US" sz="1200" b="1" dirty="0">
                  <a:solidFill>
                    <a:schemeClr val="tx2"/>
                  </a:solidFill>
                  <a:effectLst>
                    <a:outerShdw blurRad="38100" dist="38100" dir="2700000" algn="tl">
                      <a:srgbClr val="C0C0C0"/>
                    </a:outerShdw>
                  </a:effectLst>
                  <a:latin typeface="+mj-lt"/>
                </a:rPr>
                <a:t> - unsigned byte</a:t>
              </a:r>
              <a:endParaRPr lang="en-US" sz="1200" b="1" dirty="0">
                <a:solidFill>
                  <a:schemeClr val="tx2"/>
                </a:solidFill>
                <a:effectLst>
                  <a:outerShdw blurRad="38100" dist="38100" dir="2700000" algn="tl">
                    <a:srgbClr val="C0C0C0"/>
                  </a:outerShdw>
                </a:effectLst>
                <a:latin typeface="+mj-lt"/>
              </a:endParaRPr>
            </a:p>
            <a:p>
              <a:pPr>
                <a:defRPr/>
              </a:pPr>
              <a:r>
                <a:rPr lang="en-US" sz="1200" b="1" dirty="0">
                  <a:solidFill>
                    <a:schemeClr val="tx2"/>
                  </a:solidFill>
                  <a:effectLst>
                    <a:outerShdw blurRad="38100" dist="38100" dir="2700000" algn="tl">
                      <a:srgbClr val="C0C0C0"/>
                    </a:outerShdw>
                  </a:effectLst>
                  <a:latin typeface="+mj-lt"/>
                </a:rPr>
                <a:t>s  - short</a:t>
              </a:r>
              <a:endParaRPr lang="en-US" sz="1200" b="1" dirty="0">
                <a:solidFill>
                  <a:schemeClr val="tx2"/>
                </a:solidFill>
                <a:effectLst>
                  <a:outerShdw blurRad="38100" dist="38100" dir="2700000" algn="tl">
                    <a:srgbClr val="C0C0C0"/>
                  </a:outerShdw>
                </a:effectLst>
                <a:latin typeface="+mj-lt"/>
              </a:endParaRPr>
            </a:p>
            <a:p>
              <a:pPr>
                <a:defRPr/>
              </a:pPr>
              <a:r>
                <a:rPr lang="en-US" sz="1200" b="1" dirty="0">
                  <a:solidFill>
                    <a:schemeClr val="tx2"/>
                  </a:solidFill>
                  <a:effectLst>
                    <a:outerShdw blurRad="38100" dist="38100" dir="2700000" algn="tl">
                      <a:srgbClr val="C0C0C0"/>
                    </a:outerShdw>
                  </a:effectLst>
                  <a:latin typeface="+mj-lt"/>
                </a:rPr>
                <a:t>us - unsigned short</a:t>
              </a:r>
              <a:endParaRPr lang="en-US" sz="1200" b="1" dirty="0">
                <a:solidFill>
                  <a:schemeClr val="tx2"/>
                </a:solidFill>
                <a:effectLst>
                  <a:outerShdw blurRad="38100" dist="38100" dir="2700000" algn="tl">
                    <a:srgbClr val="C0C0C0"/>
                  </a:outerShdw>
                </a:effectLst>
                <a:latin typeface="+mj-lt"/>
              </a:endParaRPr>
            </a:p>
            <a:p>
              <a:pPr>
                <a:defRPr/>
              </a:pPr>
              <a:r>
                <a:rPr lang="en-US" sz="1200" b="1" dirty="0" err="1">
                  <a:solidFill>
                    <a:schemeClr val="tx2"/>
                  </a:solidFill>
                  <a:effectLst>
                    <a:outerShdw blurRad="38100" dist="38100" dir="2700000" algn="tl">
                      <a:srgbClr val="C0C0C0"/>
                    </a:outerShdw>
                  </a:effectLst>
                  <a:latin typeface="+mj-lt"/>
                </a:rPr>
                <a:t>i</a:t>
              </a:r>
              <a:r>
                <a:rPr lang="en-US" sz="1200" b="1" dirty="0">
                  <a:solidFill>
                    <a:schemeClr val="tx2"/>
                  </a:solidFill>
                  <a:effectLst>
                    <a:outerShdw blurRad="38100" dist="38100" dir="2700000" algn="tl">
                      <a:srgbClr val="C0C0C0"/>
                    </a:outerShdw>
                  </a:effectLst>
                  <a:latin typeface="+mj-lt"/>
                </a:rPr>
                <a:t>  - </a:t>
              </a:r>
              <a:r>
                <a:rPr lang="en-US" sz="1200" b="1" dirty="0" err="1">
                  <a:solidFill>
                    <a:schemeClr val="tx2"/>
                  </a:solidFill>
                  <a:effectLst>
                    <a:outerShdw blurRad="38100" dist="38100" dir="2700000" algn="tl">
                      <a:srgbClr val="C0C0C0"/>
                    </a:outerShdw>
                  </a:effectLst>
                  <a:latin typeface="+mj-lt"/>
                </a:rPr>
                <a:t>int</a:t>
              </a:r>
              <a:endParaRPr lang="en-US" sz="1200" b="1" dirty="0">
                <a:solidFill>
                  <a:schemeClr val="tx2"/>
                </a:solidFill>
                <a:effectLst>
                  <a:outerShdw blurRad="38100" dist="38100" dir="2700000" algn="tl">
                    <a:srgbClr val="C0C0C0"/>
                  </a:outerShdw>
                </a:effectLst>
                <a:latin typeface="+mj-lt"/>
              </a:endParaRPr>
            </a:p>
            <a:p>
              <a:pPr>
                <a:defRPr/>
              </a:pPr>
              <a:r>
                <a:rPr lang="en-US" sz="1200" b="1" dirty="0" err="1">
                  <a:solidFill>
                    <a:schemeClr val="tx2"/>
                  </a:solidFill>
                  <a:effectLst>
                    <a:outerShdw blurRad="38100" dist="38100" dir="2700000" algn="tl">
                      <a:srgbClr val="C0C0C0"/>
                    </a:outerShdw>
                  </a:effectLst>
                  <a:latin typeface="+mj-lt"/>
                </a:rPr>
                <a:t>ui</a:t>
              </a:r>
              <a:r>
                <a:rPr lang="en-US" sz="1200" b="1" dirty="0">
                  <a:solidFill>
                    <a:schemeClr val="tx2"/>
                  </a:solidFill>
                  <a:effectLst>
                    <a:outerShdw blurRad="38100" dist="38100" dir="2700000" algn="tl">
                      <a:srgbClr val="C0C0C0"/>
                    </a:outerShdw>
                  </a:effectLst>
                  <a:latin typeface="+mj-lt"/>
                </a:rPr>
                <a:t> - unsigned </a:t>
              </a:r>
              <a:r>
                <a:rPr lang="en-US" sz="1200" b="1" dirty="0" err="1">
                  <a:solidFill>
                    <a:schemeClr val="tx2"/>
                  </a:solidFill>
                  <a:effectLst>
                    <a:outerShdw blurRad="38100" dist="38100" dir="2700000" algn="tl">
                      <a:srgbClr val="C0C0C0"/>
                    </a:outerShdw>
                  </a:effectLst>
                  <a:latin typeface="+mj-lt"/>
                </a:rPr>
                <a:t>int</a:t>
              </a:r>
              <a:endParaRPr lang="en-US" sz="1200" b="1" dirty="0">
                <a:solidFill>
                  <a:schemeClr val="tx2"/>
                </a:solidFill>
                <a:effectLst>
                  <a:outerShdw blurRad="38100" dist="38100" dir="2700000" algn="tl">
                    <a:srgbClr val="C0C0C0"/>
                  </a:outerShdw>
                </a:effectLst>
                <a:latin typeface="+mj-lt"/>
              </a:endParaRPr>
            </a:p>
            <a:p>
              <a:pPr>
                <a:defRPr/>
              </a:pPr>
              <a:r>
                <a:rPr lang="en-US" sz="1200" b="1" dirty="0">
                  <a:solidFill>
                    <a:schemeClr val="tx2"/>
                  </a:solidFill>
                  <a:effectLst>
                    <a:outerShdw blurRad="38100" dist="38100" dir="2700000" algn="tl">
                      <a:srgbClr val="C0C0C0"/>
                    </a:outerShdw>
                  </a:effectLst>
                  <a:latin typeface="+mj-lt"/>
                </a:rPr>
                <a:t>f  - float</a:t>
              </a:r>
              <a:endParaRPr lang="en-US" sz="1200" b="1" dirty="0">
                <a:solidFill>
                  <a:schemeClr val="tx2"/>
                </a:solidFill>
                <a:effectLst>
                  <a:outerShdw blurRad="38100" dist="38100" dir="2700000" algn="tl">
                    <a:srgbClr val="C0C0C0"/>
                  </a:outerShdw>
                </a:effectLst>
                <a:latin typeface="+mj-lt"/>
              </a:endParaRPr>
            </a:p>
            <a:p>
              <a:pPr>
                <a:defRPr/>
              </a:pPr>
              <a:r>
                <a:rPr lang="en-US" sz="1200" b="1" dirty="0">
                  <a:solidFill>
                    <a:schemeClr val="tx2"/>
                  </a:solidFill>
                  <a:effectLst>
                    <a:outerShdw blurRad="38100" dist="38100" dir="2700000" algn="tl">
                      <a:srgbClr val="C0C0C0"/>
                    </a:outerShdw>
                  </a:effectLst>
                  <a:latin typeface="+mj-lt"/>
                </a:rPr>
                <a:t>d  - double</a:t>
              </a:r>
              <a:endParaRPr lang="en-US" sz="1200" b="1" dirty="0">
                <a:solidFill>
                  <a:schemeClr val="tx2"/>
                </a:solidFill>
                <a:effectLst>
                  <a:outerShdw blurRad="38100" dist="38100" dir="2700000" algn="tl">
                    <a:srgbClr val="C0C0C0"/>
                  </a:outerShdw>
                </a:effectLst>
                <a:latin typeface="+mj-lt"/>
              </a:endParaRPr>
            </a:p>
          </p:txBody>
        </p:sp>
        <p:sp>
          <p:nvSpPr>
            <p:cNvPr id="21525" name="Line 19"/>
            <p:cNvSpPr>
              <a:spLocks noChangeShapeType="1"/>
            </p:cNvSpPr>
            <p:nvPr/>
          </p:nvSpPr>
          <p:spPr bwMode="auto">
            <a:xfrm>
              <a:off x="974" y="0"/>
              <a:ext cx="9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 name="Group 20"/>
          <p:cNvGrpSpPr/>
          <p:nvPr/>
        </p:nvGrpSpPr>
        <p:grpSpPr bwMode="auto">
          <a:xfrm>
            <a:off x="4502150" y="2524125"/>
            <a:ext cx="2486514" cy="2359422"/>
            <a:chOff x="0" y="0"/>
            <a:chExt cx="2089" cy="1981"/>
          </a:xfrm>
        </p:grpSpPr>
        <p:sp>
          <p:nvSpPr>
            <p:cNvPr id="22" name="Rectangle 9"/>
            <p:cNvSpPr>
              <a:spLocks noChangeArrowheads="1"/>
            </p:cNvSpPr>
            <p:nvPr/>
          </p:nvSpPr>
          <p:spPr bwMode="auto">
            <a:xfrm>
              <a:off x="1179" y="953"/>
              <a:ext cx="4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defRPr/>
              </a:pPr>
              <a:r>
                <a:rPr lang="zh-CN" altLang="en-US" sz="1500" b="1" i="1" dirty="0">
                  <a:solidFill>
                    <a:schemeClr val="accent2"/>
                  </a:solidFill>
                  <a:effectLst>
                    <a:outerShdw blurRad="38100" dist="38100" dir="2700000" algn="tl">
                      <a:srgbClr val="C0C0C0"/>
                    </a:outerShdw>
                  </a:effectLst>
                  <a:latin typeface="+mj-ea"/>
                  <a:ea typeface="+mj-ea"/>
                </a:rPr>
                <a:t>向量</a:t>
              </a:r>
              <a:endParaRPr lang="zh-CN" altLang="en-US" sz="1500" b="1" i="1" dirty="0">
                <a:solidFill>
                  <a:schemeClr val="accent2"/>
                </a:solidFill>
                <a:effectLst>
                  <a:outerShdw blurRad="38100" dist="38100" dir="2700000" algn="tl">
                    <a:srgbClr val="C0C0C0"/>
                  </a:outerShdw>
                </a:effectLst>
                <a:latin typeface="+mj-ea"/>
                <a:ea typeface="+mj-ea"/>
              </a:endParaRPr>
            </a:p>
          </p:txBody>
        </p:sp>
        <p:sp>
          <p:nvSpPr>
            <p:cNvPr id="23" name="Rectangle 10"/>
            <p:cNvSpPr>
              <a:spLocks noChangeArrowheads="1"/>
            </p:cNvSpPr>
            <p:nvPr/>
          </p:nvSpPr>
          <p:spPr bwMode="auto">
            <a:xfrm>
              <a:off x="943" y="1225"/>
              <a:ext cx="1146" cy="756"/>
            </a:xfrm>
            <a:prstGeom prst="rect">
              <a:avLst/>
            </a:prstGeom>
            <a:noFill/>
            <a:ln w="19050" cmpd="sng">
              <a:solidFill>
                <a:schemeClr val="hlink"/>
              </a:solidFill>
              <a:miter lim="800000"/>
            </a:ln>
            <a:extLst>
              <a:ext uri="{909E8E84-426E-40DD-AFC4-6F175D3DCCD1}">
                <a14:hiddenFill xmlns:a14="http://schemas.microsoft.com/office/drawing/2010/main">
                  <a:solidFill>
                    <a:srgbClr val="FFFFFF"/>
                  </a:solidFill>
                </a14:hiddenFill>
              </a:ext>
            </a:extLst>
          </p:spPr>
          <p:txBody>
            <a:bodyPr wrap="none" lIns="69056" tIns="34529" rIns="69056" bIns="34529">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defRPr sz="1600">
                  <a:solidFill>
                    <a:schemeClr val="tx1"/>
                  </a:solidFill>
                  <a:latin typeface="Arial" panose="020B0604020202020204" pitchFamily="34" charset="0"/>
                </a:defRPr>
              </a:lvl9pPr>
            </a:lstStyle>
            <a:p>
              <a:pPr algn="ctr">
                <a:defRPr/>
              </a:pPr>
              <a:r>
                <a:rPr lang="en-US" sz="1350" b="1" dirty="0">
                  <a:solidFill>
                    <a:schemeClr val="tx2"/>
                  </a:solidFill>
                  <a:effectLst>
                    <a:outerShdw blurRad="38100" dist="38100" dir="2700000" algn="tl">
                      <a:srgbClr val="C0C0C0"/>
                    </a:outerShdw>
                  </a:effectLst>
                  <a:latin typeface="+mj-lt"/>
                </a:rPr>
                <a:t>omit “v” for</a:t>
              </a:r>
              <a:endParaRPr lang="en-US" sz="1350" b="1" dirty="0">
                <a:solidFill>
                  <a:schemeClr val="tx2"/>
                </a:solidFill>
                <a:effectLst>
                  <a:outerShdw blurRad="38100" dist="38100" dir="2700000" algn="tl">
                    <a:srgbClr val="C0C0C0"/>
                  </a:outerShdw>
                </a:effectLst>
                <a:latin typeface="+mj-lt"/>
              </a:endParaRPr>
            </a:p>
            <a:p>
              <a:pPr algn="ctr">
                <a:defRPr/>
              </a:pPr>
              <a:r>
                <a:rPr lang="en-US" sz="1350" b="1" dirty="0">
                  <a:solidFill>
                    <a:schemeClr val="tx2"/>
                  </a:solidFill>
                  <a:effectLst>
                    <a:outerShdw blurRad="38100" dist="38100" dir="2700000" algn="tl">
                      <a:srgbClr val="C0C0C0"/>
                    </a:outerShdw>
                  </a:effectLst>
                  <a:latin typeface="+mj-lt"/>
                </a:rPr>
                <a:t>scalar form</a:t>
              </a:r>
              <a:endParaRPr lang="en-US" sz="1350" b="1" dirty="0">
                <a:solidFill>
                  <a:schemeClr val="tx2"/>
                </a:solidFill>
                <a:effectLst>
                  <a:outerShdw blurRad="38100" dist="38100" dir="2700000" algn="tl">
                    <a:srgbClr val="C0C0C0"/>
                  </a:outerShdw>
                </a:effectLst>
                <a:latin typeface="+mj-lt"/>
              </a:endParaRPr>
            </a:p>
            <a:p>
              <a:pPr algn="ctr">
                <a:defRPr/>
              </a:pPr>
              <a:endParaRPr lang="en-US" sz="1350" b="1" dirty="0">
                <a:solidFill>
                  <a:schemeClr val="tx2"/>
                </a:solidFill>
                <a:effectLst>
                  <a:outerShdw blurRad="38100" dist="38100" dir="2700000" algn="tl">
                    <a:srgbClr val="C0C0C0"/>
                  </a:outerShdw>
                </a:effectLst>
                <a:latin typeface="+mj-lt"/>
              </a:endParaRPr>
            </a:p>
            <a:p>
              <a:pPr algn="ctr">
                <a:defRPr/>
              </a:pPr>
              <a:r>
                <a:rPr lang="en-US" sz="1350" b="1" dirty="0">
                  <a:solidFill>
                    <a:schemeClr val="tx2"/>
                  </a:solidFill>
                  <a:effectLst>
                    <a:outerShdw blurRad="38100" dist="38100" dir="2700000" algn="tl">
                      <a:srgbClr val="C0C0C0"/>
                    </a:outerShdw>
                  </a:effectLst>
                  <a:latin typeface="+mj-lt"/>
                </a:rPr>
                <a:t>glVertex2f( x, y )</a:t>
              </a:r>
              <a:endParaRPr lang="en-US" sz="1350" b="1" dirty="0">
                <a:solidFill>
                  <a:schemeClr val="tx2"/>
                </a:solidFill>
                <a:effectLst>
                  <a:outerShdw blurRad="38100" dist="38100" dir="2700000" algn="tl">
                    <a:srgbClr val="C0C0C0"/>
                  </a:outerShdw>
                </a:effectLst>
                <a:latin typeface="+mj-lt"/>
              </a:endParaRPr>
            </a:p>
          </p:txBody>
        </p:sp>
        <p:sp>
          <p:nvSpPr>
            <p:cNvPr id="21520" name="Freeform 12"/>
            <p:cNvSpPr/>
            <p:nvPr/>
          </p:nvSpPr>
          <p:spPr bwMode="auto">
            <a:xfrm>
              <a:off x="48" y="45"/>
              <a:ext cx="1482" cy="927"/>
            </a:xfrm>
            <a:custGeom>
              <a:avLst/>
              <a:gdLst>
                <a:gd name="T0" fmla="*/ 0 w 1482"/>
                <a:gd name="T1" fmla="*/ 0 h 927"/>
                <a:gd name="T2" fmla="*/ 3 w 1482"/>
                <a:gd name="T3" fmla="*/ 329 h 927"/>
                <a:gd name="T4" fmla="*/ 1482 w 1482"/>
                <a:gd name="T5" fmla="*/ 619 h 927"/>
                <a:gd name="T6" fmla="*/ 1482 w 1482"/>
                <a:gd name="T7" fmla="*/ 927 h 927"/>
                <a:gd name="T8" fmla="*/ 0 60000 65536"/>
                <a:gd name="T9" fmla="*/ 0 60000 65536"/>
                <a:gd name="T10" fmla="*/ 0 60000 65536"/>
                <a:gd name="T11" fmla="*/ 0 60000 65536"/>
                <a:gd name="T12" fmla="*/ 0 w 1482"/>
                <a:gd name="T13" fmla="*/ 0 h 927"/>
                <a:gd name="T14" fmla="*/ 1391 w 1482"/>
                <a:gd name="T15" fmla="*/ 937 h 927"/>
              </a:gdLst>
              <a:ahLst/>
              <a:cxnLst>
                <a:cxn ang="T8">
                  <a:pos x="T0" y="T1"/>
                </a:cxn>
                <a:cxn ang="T9">
                  <a:pos x="T2" y="T3"/>
                </a:cxn>
                <a:cxn ang="T10">
                  <a:pos x="T4" y="T5"/>
                </a:cxn>
                <a:cxn ang="T11">
                  <a:pos x="T6" y="T7"/>
                </a:cxn>
              </a:cxnLst>
              <a:rect l="T12" t="T13" r="T14" b="T15"/>
              <a:pathLst>
                <a:path w="1482" h="927">
                  <a:moveTo>
                    <a:pt x="0" y="0"/>
                  </a:moveTo>
                  <a:lnTo>
                    <a:pt x="3" y="329"/>
                  </a:lnTo>
                  <a:lnTo>
                    <a:pt x="1482" y="619"/>
                  </a:lnTo>
                  <a:lnTo>
                    <a:pt x="1482" y="927"/>
                  </a:lnTo>
                </a:path>
              </a:pathLst>
            </a:custGeom>
            <a:noFill/>
            <a:ln w="19050" cap="rnd" cmpd="sng">
              <a:solidFill>
                <a:schemeClr val="hlink"/>
              </a:solidFill>
              <a:bevel/>
              <a:head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1" name="Line 24"/>
            <p:cNvSpPr>
              <a:spLocks noChangeShapeType="1"/>
            </p:cNvSpPr>
            <p:nvPr/>
          </p:nvSpPr>
          <p:spPr bwMode="auto">
            <a:xfrm>
              <a:off x="0" y="0"/>
              <a:ext cx="9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 name="Group 25"/>
          <p:cNvGrpSpPr/>
          <p:nvPr/>
        </p:nvGrpSpPr>
        <p:grpSpPr bwMode="auto">
          <a:xfrm>
            <a:off x="3421063" y="1879600"/>
            <a:ext cx="3959225" cy="1033463"/>
            <a:chOff x="0" y="-52"/>
            <a:chExt cx="3326" cy="868"/>
          </a:xfrm>
        </p:grpSpPr>
        <p:sp>
          <p:nvSpPr>
            <p:cNvPr id="27" name="Rectangle 26"/>
            <p:cNvSpPr>
              <a:spLocks noChangeArrowheads="1"/>
            </p:cNvSpPr>
            <p:nvPr/>
          </p:nvSpPr>
          <p:spPr bwMode="auto">
            <a:xfrm>
              <a:off x="2078" y="240"/>
              <a:ext cx="1248" cy="576"/>
            </a:xfrm>
            <a:prstGeom prst="rect">
              <a:avLst/>
            </a:prstGeom>
            <a:noFill/>
            <a:ln w="19050" cmpd="sng">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r>
                <a:rPr lang="en-US" sz="1400" b="1" dirty="0">
                  <a:solidFill>
                    <a:schemeClr val="tx2"/>
                  </a:solidFill>
                  <a:effectLst>
                    <a:outerShdw blurRad="38100" dist="38100" dir="2700000" algn="tl">
                      <a:srgbClr val="C0C0C0"/>
                    </a:outerShdw>
                  </a:effectLst>
                  <a:latin typeface="+mj-lt"/>
                  <a:ea typeface="+mj-ea"/>
                </a:rPr>
                <a:t>Vertex – </a:t>
              </a:r>
              <a:r>
                <a:rPr lang="zh-CN" altLang="en-US" sz="1400" b="1" dirty="0">
                  <a:solidFill>
                    <a:schemeClr val="tx2"/>
                  </a:solidFill>
                  <a:effectLst>
                    <a:outerShdw blurRad="38100" dist="38100" dir="2700000" algn="tl">
                      <a:srgbClr val="C0C0C0"/>
                    </a:outerShdw>
                  </a:effectLst>
                  <a:latin typeface="+mj-lt"/>
                  <a:ea typeface="+mj-ea"/>
                </a:rPr>
                <a:t>顶点</a:t>
              </a:r>
              <a:endParaRPr lang="zh-CN" altLang="en-US" sz="1400" b="1" dirty="0">
                <a:solidFill>
                  <a:schemeClr val="tx2"/>
                </a:solidFill>
                <a:effectLst>
                  <a:outerShdw blurRad="38100" dist="38100" dir="2700000" algn="tl">
                    <a:srgbClr val="C0C0C0"/>
                  </a:outerShdw>
                </a:effectLst>
                <a:latin typeface="+mj-lt"/>
                <a:ea typeface="+mj-ea"/>
              </a:endParaRPr>
            </a:p>
            <a:p>
              <a:pPr eaLnBrk="1" hangingPunct="1">
                <a:defRPr/>
              </a:pPr>
              <a:r>
                <a:rPr lang="en-US" sz="1400" b="1" dirty="0">
                  <a:solidFill>
                    <a:schemeClr val="tx2"/>
                  </a:solidFill>
                  <a:effectLst>
                    <a:outerShdw blurRad="38100" dist="38100" dir="2700000" algn="tl">
                      <a:srgbClr val="C0C0C0"/>
                    </a:outerShdw>
                  </a:effectLst>
                  <a:latin typeface="+mj-lt"/>
                  <a:ea typeface="+mj-ea"/>
                </a:rPr>
                <a:t>Color – </a:t>
              </a:r>
              <a:r>
                <a:rPr lang="zh-CN" altLang="en-US" sz="1400" b="1" dirty="0">
                  <a:solidFill>
                    <a:schemeClr val="tx2"/>
                  </a:solidFill>
                  <a:effectLst>
                    <a:outerShdw blurRad="38100" dist="38100" dir="2700000" algn="tl">
                      <a:srgbClr val="C0C0C0"/>
                    </a:outerShdw>
                  </a:effectLst>
                  <a:latin typeface="+mj-lt"/>
                  <a:ea typeface="+mj-ea"/>
                </a:rPr>
                <a:t>颜色</a:t>
              </a:r>
              <a:endParaRPr lang="zh-CN" altLang="en-US" sz="1400" b="1" dirty="0">
                <a:solidFill>
                  <a:schemeClr val="tx2"/>
                </a:solidFill>
                <a:effectLst>
                  <a:outerShdw blurRad="38100" dist="38100" dir="2700000" algn="tl">
                    <a:srgbClr val="C0C0C0"/>
                  </a:outerShdw>
                </a:effectLst>
                <a:latin typeface="+mj-lt"/>
                <a:ea typeface="+mj-ea"/>
              </a:endParaRPr>
            </a:p>
            <a:p>
              <a:pPr eaLnBrk="1" hangingPunct="1">
                <a:defRPr/>
              </a:pPr>
              <a:r>
                <a:rPr lang="en-US" sz="1400" b="1" dirty="0">
                  <a:solidFill>
                    <a:schemeClr val="tx2"/>
                  </a:solidFill>
                  <a:effectLst>
                    <a:outerShdw blurRad="38100" dist="38100" dir="2700000" algn="tl">
                      <a:srgbClr val="C0C0C0"/>
                    </a:outerShdw>
                  </a:effectLst>
                  <a:latin typeface="+mj-lt"/>
                  <a:ea typeface="+mj-ea"/>
                </a:rPr>
                <a:t>Normal – </a:t>
              </a:r>
              <a:r>
                <a:rPr lang="zh-CN" altLang="en-US" sz="1400" b="1" dirty="0">
                  <a:solidFill>
                    <a:schemeClr val="tx2"/>
                  </a:solidFill>
                  <a:effectLst>
                    <a:outerShdw blurRad="38100" dist="38100" dir="2700000" algn="tl">
                      <a:srgbClr val="C0C0C0"/>
                    </a:outerShdw>
                  </a:effectLst>
                  <a:latin typeface="+mj-lt"/>
                  <a:ea typeface="+mj-ea"/>
                </a:rPr>
                <a:t>法线</a:t>
              </a:r>
              <a:endParaRPr lang="zh-CN" altLang="en-US" sz="1400" b="1" dirty="0">
                <a:solidFill>
                  <a:schemeClr val="tx2"/>
                </a:solidFill>
                <a:effectLst>
                  <a:outerShdw blurRad="38100" dist="38100" dir="2700000" algn="tl">
                    <a:srgbClr val="C0C0C0"/>
                  </a:outerShdw>
                </a:effectLst>
                <a:latin typeface="+mj-lt"/>
                <a:ea typeface="+mj-ea"/>
              </a:endParaRPr>
            </a:p>
          </p:txBody>
        </p:sp>
        <p:sp>
          <p:nvSpPr>
            <p:cNvPr id="28" name="Text Box 27"/>
            <p:cNvSpPr txBox="1">
              <a:spLocks noChangeArrowheads="1"/>
            </p:cNvSpPr>
            <p:nvPr/>
          </p:nvSpPr>
          <p:spPr bwMode="auto">
            <a:xfrm>
              <a:off x="2367" y="-52"/>
              <a:ext cx="52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1500" b="1" i="1" dirty="0">
                  <a:solidFill>
                    <a:schemeClr val="accent2"/>
                  </a:solidFill>
                  <a:effectLst>
                    <a:outerShdw blurRad="38100" dist="38100" dir="2700000" algn="tl">
                      <a:srgbClr val="C0C0C0"/>
                    </a:outerShdw>
                  </a:effectLst>
                  <a:latin typeface="+mj-ea"/>
                  <a:ea typeface="+mj-ea"/>
                </a:rPr>
                <a:t>类型</a:t>
              </a:r>
              <a:endParaRPr lang="zh-CN" altLang="en-US" sz="1500" b="1" i="1" dirty="0">
                <a:solidFill>
                  <a:schemeClr val="accent2"/>
                </a:solidFill>
                <a:effectLst>
                  <a:outerShdw blurRad="38100" dist="38100" dir="2700000" algn="tl">
                    <a:srgbClr val="C0C0C0"/>
                  </a:outerShdw>
                </a:effectLst>
                <a:latin typeface="+mj-ea"/>
                <a:ea typeface="+mj-ea"/>
              </a:endParaRPr>
            </a:p>
          </p:txBody>
        </p:sp>
        <p:sp>
          <p:nvSpPr>
            <p:cNvPr id="21516" name="Freeform 11"/>
            <p:cNvSpPr/>
            <p:nvPr/>
          </p:nvSpPr>
          <p:spPr bwMode="auto">
            <a:xfrm>
              <a:off x="227" y="127"/>
              <a:ext cx="2140" cy="190"/>
            </a:xfrm>
            <a:custGeom>
              <a:avLst/>
              <a:gdLst>
                <a:gd name="T0" fmla="*/ 0 w 2140"/>
                <a:gd name="T1" fmla="*/ 190 h 190"/>
                <a:gd name="T2" fmla="*/ 0 w 2140"/>
                <a:gd name="T3" fmla="*/ 0 h 190"/>
                <a:gd name="T4" fmla="*/ 2140 w 2140"/>
                <a:gd name="T5" fmla="*/ 5 h 190"/>
                <a:gd name="T6" fmla="*/ 0 60000 65536"/>
                <a:gd name="T7" fmla="*/ 0 60000 65536"/>
                <a:gd name="T8" fmla="*/ 0 60000 65536"/>
                <a:gd name="T9" fmla="*/ 0 w 2140"/>
                <a:gd name="T10" fmla="*/ 0 h 190"/>
                <a:gd name="T11" fmla="*/ 2040 w 2140"/>
                <a:gd name="T12" fmla="*/ 916 h 190"/>
              </a:gdLst>
              <a:ahLst/>
              <a:cxnLst>
                <a:cxn ang="T6">
                  <a:pos x="T0" y="T1"/>
                </a:cxn>
                <a:cxn ang="T7">
                  <a:pos x="T2" y="T3"/>
                </a:cxn>
                <a:cxn ang="T8">
                  <a:pos x="T4" y="T5"/>
                </a:cxn>
              </a:cxnLst>
              <a:rect l="T9" t="T10" r="T11" b="T12"/>
              <a:pathLst>
                <a:path w="2140" h="190">
                  <a:moveTo>
                    <a:pt x="0" y="190"/>
                  </a:moveTo>
                  <a:lnTo>
                    <a:pt x="0" y="0"/>
                  </a:lnTo>
                  <a:lnTo>
                    <a:pt x="2140" y="5"/>
                  </a:lnTo>
                </a:path>
              </a:pathLst>
            </a:custGeom>
            <a:noFill/>
            <a:ln w="19050" cap="rnd" cmpd="sng">
              <a:solidFill>
                <a:schemeClr val="hlink"/>
              </a:solidFill>
              <a:bevel/>
              <a:head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17" name="Line 29"/>
            <p:cNvSpPr>
              <a:spLocks noChangeShapeType="1"/>
            </p:cNvSpPr>
            <p:nvPr/>
          </p:nvSpPr>
          <p:spPr bwMode="auto">
            <a:xfrm>
              <a:off x="0" y="490"/>
              <a:ext cx="63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right)">
                                      <p:cBhvr>
                                        <p:cTn id="15" dur="500"/>
                                        <p:tgtEl>
                                          <p:spTgt spid="26"/>
                                        </p:tgtEl>
                                      </p:cBhvr>
                                    </p:animEffect>
                                  </p:childTnLst>
                                  <p:subTnLst>
                                    <p:animClr clrSpc="rgb" dir="cw">
                                      <p:cBhvr override="childStyle">
                                        <p:cTn dur="1" fill="hold" display="0" masterRel="nextClick" afterEffect="1"/>
                                        <p:tgtEl>
                                          <p:spTgt spid="26"/>
                                        </p:tgtEl>
                                        <p:attrNameLst>
                                          <p:attrName>ppt_c</p:attrName>
                                        </p:attrNameLst>
                                      </p:cBhvr>
                                      <p:to>
                                        <a:schemeClr val="folHlink"/>
                                      </p:to>
                                    </p:animClr>
                                  </p:sub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subTnLst>
                                    <p:animClr clrSpc="rgb" dir="cw">
                                      <p:cBhvr override="childStyle">
                                        <p:cTn dur="1" fill="hold" display="0" masterRel="nextClick" afterEffect="1"/>
                                        <p:tgtEl>
                                          <p:spTgt spid="11"/>
                                        </p:tgtEl>
                                        <p:attrNameLst>
                                          <p:attrName>ppt_c</p:attrName>
                                        </p:attrNameLst>
                                      </p:cBhvr>
                                      <p:to>
                                        <a:schemeClr val="folHlink"/>
                                      </p:to>
                                    </p:animClr>
                                  </p:sub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subTnLst>
                                    <p:animClr clrSpc="rgb" dir="cw">
                                      <p:cBhvr override="childStyle">
                                        <p:cTn dur="1" fill="hold" display="0" masterRel="nextClick" afterEffect="1"/>
                                        <p:tgtEl>
                                          <p:spTgt spid="16"/>
                                        </p:tgtEl>
                                        <p:attrNameLst>
                                          <p:attrName>ppt_c</p:attrName>
                                        </p:attrNameLst>
                                      </p:cBhvr>
                                      <p:to>
                                        <a:schemeClr val="folHlink"/>
                                      </p:to>
                                    </p:animClr>
                                  </p:sub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subTnLst>
                                    <p:animClr clrSpc="rgb" dir="cw">
                                      <p:cBhvr override="childStyle">
                                        <p:cTn dur="1" fill="hold" display="0" masterRel="nextClick" afterEffect="1"/>
                                        <p:tgtEl>
                                          <p:spTgt spid="21"/>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是什么</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库的使用</a:t>
            </a:r>
            <a:endParaRPr lang="en-US" dirty="0">
              <a:solidFill>
                <a:schemeClr val="accent2"/>
              </a:solidFill>
            </a:endParaRPr>
          </a:p>
          <a:p>
            <a:r>
              <a:rPr lang="en-US" altLang="zh-CN" dirty="0">
                <a:solidFill>
                  <a:schemeClr val="bg2"/>
                </a:solidFill>
              </a:rPr>
              <a:t>OpenGL</a:t>
            </a:r>
            <a:r>
              <a:rPr lang="zh-CN" altLang="en-US" dirty="0">
                <a:solidFill>
                  <a:schemeClr val="bg2"/>
                </a:solidFill>
              </a:rPr>
              <a:t>完整程序</a:t>
            </a:r>
            <a:endParaRPr lang="en-US" altLang="zh-CN" dirty="0">
              <a:solidFill>
                <a:schemeClr val="bg2"/>
              </a:solidFill>
            </a:endParaRPr>
          </a:p>
          <a:p>
            <a:endParaRPr lang="en-US" dirty="0">
              <a:solidFill>
                <a:schemeClr val="bg2"/>
              </a:solidFill>
            </a:endParaRPr>
          </a:p>
          <a:p>
            <a:r>
              <a:rPr lang="en-US" altLang="zh-CN" dirty="0">
                <a:solidFill>
                  <a:schemeClr val="bg2"/>
                </a:solidFill>
              </a:rPr>
              <a:t>OpenGL</a:t>
            </a:r>
            <a:r>
              <a:rPr lang="zh-CN" altLang="en-US" dirty="0">
                <a:solidFill>
                  <a:schemeClr val="bg2"/>
                </a:solidFill>
              </a:rPr>
              <a:t>三维程序</a:t>
            </a:r>
            <a:endParaRPr lang="en-US" dirty="0">
              <a:solidFill>
                <a:schemeClr val="bg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228600"/>
            <a:ext cx="6629400" cy="1066800"/>
          </a:xfrm>
        </p:spPr>
        <p:txBody>
          <a:bodyPr/>
          <a:lstStyle/>
          <a:p>
            <a:r>
              <a:rPr lang="en-US" dirty="0"/>
              <a:t>OpenGL</a:t>
            </a:r>
            <a:r>
              <a:rPr lang="zh-CN" altLang="en-US" dirty="0"/>
              <a:t>环境配置</a:t>
            </a:r>
            <a:r>
              <a:rPr lang="en-US" altLang="zh-CN" dirty="0"/>
              <a:t>-</a:t>
            </a:r>
            <a:r>
              <a:rPr lang="zh-CN" altLang="en-US" dirty="0"/>
              <a:t>头文件设置</a:t>
            </a:r>
            <a:endParaRPr lang="en-US" dirty="0"/>
          </a:p>
        </p:txBody>
      </p:sp>
      <p:sp>
        <p:nvSpPr>
          <p:cNvPr id="3" name="内容占位符 2"/>
          <p:cNvSpPr>
            <a:spLocks noGrp="1"/>
          </p:cNvSpPr>
          <p:nvPr>
            <p:ph idx="1"/>
          </p:nvPr>
        </p:nvSpPr>
        <p:spPr/>
        <p:txBody>
          <a:bodyPr/>
          <a:lstStyle/>
          <a:p>
            <a:r>
              <a:rPr lang="en-US" altLang="zh-CN" sz="2400" dirty="0" err="1"/>
              <a:t>Windows+Visual</a:t>
            </a:r>
            <a:r>
              <a:rPr lang="en-US" altLang="zh-CN" sz="2400" dirty="0"/>
              <a:t> Studio2010</a:t>
            </a:r>
            <a:endParaRPr lang="en-US" altLang="zh-CN" sz="2400" dirty="0"/>
          </a:p>
          <a:p>
            <a:r>
              <a:rPr lang="zh-CN" altLang="en-US" sz="2400" dirty="0"/>
              <a:t>从网上下载</a:t>
            </a:r>
            <a:r>
              <a:rPr lang="en-US" sz="2400" dirty="0"/>
              <a:t>GLUT</a:t>
            </a:r>
            <a:r>
              <a:rPr lang="zh-CN" altLang="en-US" sz="2400" dirty="0"/>
              <a:t>包，并解压</a:t>
            </a:r>
            <a:endParaRPr lang="en-US" sz="2400" dirty="0"/>
          </a:p>
          <a:p>
            <a:pPr lvl="1"/>
            <a:r>
              <a:rPr lang="zh-CN" altLang="en-US" sz="2000" dirty="0"/>
              <a:t>下载地址为：</a:t>
            </a:r>
            <a:r>
              <a:rPr lang="en-US" sz="2000" dirty="0"/>
              <a:t>GLUT</a:t>
            </a:r>
            <a:r>
              <a:rPr lang="zh-CN" altLang="en-US" sz="2000" dirty="0"/>
              <a:t>下载地址：</a:t>
            </a:r>
            <a:r>
              <a:rPr lang="en-US" sz="2000" dirty="0"/>
              <a:t>http://www.xmission.com/~nate/glut/glut-3.7.6-bin.zip</a:t>
            </a:r>
            <a:endParaRPr lang="en-US" sz="2000" dirty="0"/>
          </a:p>
          <a:p>
            <a:r>
              <a:rPr lang="en-US" sz="2400" dirty="0"/>
              <a:t> </a:t>
            </a:r>
            <a:r>
              <a:rPr lang="zh-CN" altLang="en-US" sz="2400" dirty="0"/>
              <a:t>把</a:t>
            </a:r>
            <a:r>
              <a:rPr lang="en-US" sz="2400" dirty="0"/>
              <a:t>GLUT</a:t>
            </a:r>
            <a:r>
              <a:rPr lang="zh-CN" altLang="en-US" sz="2400" dirty="0"/>
              <a:t>头文件</a:t>
            </a:r>
            <a:r>
              <a:rPr lang="en-US" sz="2400" dirty="0" err="1"/>
              <a:t>glut.h</a:t>
            </a:r>
            <a:r>
              <a:rPr lang="zh-CN" altLang="en-US" sz="2400" dirty="0"/>
              <a:t>复制到</a:t>
            </a:r>
            <a:r>
              <a:rPr lang="en-US" sz="2400" dirty="0"/>
              <a:t>Windows SDK</a:t>
            </a:r>
            <a:r>
              <a:rPr lang="zh-CN" altLang="en-US" sz="2400" dirty="0"/>
              <a:t>的</a:t>
            </a:r>
            <a:r>
              <a:rPr lang="en-US" sz="2400" dirty="0"/>
              <a:t>Include\</a:t>
            </a:r>
            <a:r>
              <a:rPr lang="en-US" sz="2400" dirty="0" err="1"/>
              <a:t>gl</a:t>
            </a:r>
            <a:r>
              <a:rPr lang="zh-CN" altLang="en-US" sz="2400" dirty="0"/>
              <a:t>子目录：</a:t>
            </a:r>
            <a:endParaRPr lang="en-US" altLang="zh-CN" sz="2400" dirty="0"/>
          </a:p>
          <a:p>
            <a:pPr lvl="1"/>
            <a:r>
              <a:rPr lang="en-US" sz="1900" dirty="0"/>
              <a:t>(</a:t>
            </a:r>
            <a:r>
              <a:rPr lang="zh-CN" altLang="en-US" sz="1900" dirty="0"/>
              <a:t>对于</a:t>
            </a:r>
            <a:r>
              <a:rPr lang="en-US" sz="1900" dirty="0"/>
              <a:t>Visual Studio 2010: "C:\Program Files\Microsoft SDKs\Windows\v7.0A\include\</a:t>
            </a:r>
            <a:r>
              <a:rPr lang="en-US" sz="1900" dirty="0" err="1"/>
              <a:t>gl</a:t>
            </a:r>
            <a:r>
              <a:rPr lang="en-US" sz="1900" dirty="0"/>
              <a:t>") (</a:t>
            </a:r>
            <a:r>
              <a:rPr lang="zh-CN" altLang="en-US" sz="1900" dirty="0"/>
              <a:t>对于</a:t>
            </a:r>
            <a:r>
              <a:rPr lang="en-US" sz="1900" dirty="0"/>
              <a:t>64</a:t>
            </a:r>
            <a:r>
              <a:rPr lang="zh-CN" altLang="en-US" sz="1900" dirty="0"/>
              <a:t>位系统，该目录在</a:t>
            </a:r>
            <a:r>
              <a:rPr lang="en-US" sz="1900" dirty="0"/>
              <a:t>"C:\Program Files (x86)"</a:t>
            </a:r>
            <a:r>
              <a:rPr lang="zh-CN" altLang="en-US" sz="1900" dirty="0"/>
              <a:t>下</a:t>
            </a:r>
            <a:r>
              <a:rPr lang="en-US" sz="1900" dirty="0"/>
              <a:t>)</a:t>
            </a:r>
            <a:endParaRPr lang="en-US" sz="1900" dirty="0"/>
          </a:p>
          <a:p>
            <a:r>
              <a:rPr lang="zh-CN" altLang="en-US" sz="2400" dirty="0"/>
              <a:t>说明：上述目录是</a:t>
            </a:r>
            <a:r>
              <a:rPr lang="en-US" sz="2400" dirty="0"/>
              <a:t>Visual Studio</a:t>
            </a:r>
            <a:r>
              <a:rPr lang="zh-CN" altLang="en-US" sz="2400" dirty="0"/>
              <a:t>查找头文件的默认目录。当然你也可以放在任意你感觉合适的位置，但是需要对</a:t>
            </a:r>
            <a:r>
              <a:rPr lang="en-US" sz="2400" dirty="0"/>
              <a:t>Visual Studio</a:t>
            </a:r>
            <a:r>
              <a:rPr lang="zh-CN" altLang="en-US" sz="2400" dirty="0"/>
              <a:t>进行设置，是它知道你存放的路径。</a:t>
            </a: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环境配置</a:t>
            </a:r>
            <a:r>
              <a:rPr lang="en-US" altLang="zh-CN" dirty="0"/>
              <a:t>—</a:t>
            </a:r>
            <a:r>
              <a:rPr lang="zh-CN" altLang="en-US" dirty="0"/>
              <a:t>库设置</a:t>
            </a:r>
            <a:endParaRPr lang="en-US" dirty="0"/>
          </a:p>
        </p:txBody>
      </p:sp>
      <p:sp>
        <p:nvSpPr>
          <p:cNvPr id="3" name="内容占位符 2"/>
          <p:cNvSpPr>
            <a:spLocks noGrp="1"/>
          </p:cNvSpPr>
          <p:nvPr>
            <p:ph idx="1"/>
          </p:nvPr>
        </p:nvSpPr>
        <p:spPr/>
        <p:txBody>
          <a:bodyPr/>
          <a:lstStyle/>
          <a:p>
            <a:r>
              <a:rPr lang="zh-CN" altLang="en-US" sz="2400" dirty="0"/>
              <a:t>把</a:t>
            </a:r>
            <a:r>
              <a:rPr lang="en-US" sz="2400" dirty="0"/>
              <a:t>GLUT</a:t>
            </a:r>
            <a:r>
              <a:rPr lang="zh-CN" altLang="en-US" sz="2400" dirty="0"/>
              <a:t>库文件</a:t>
            </a:r>
            <a:r>
              <a:rPr lang="en-US" sz="2400" dirty="0"/>
              <a:t>glut32.lib</a:t>
            </a:r>
            <a:r>
              <a:rPr lang="zh-CN" altLang="en-US" sz="2400" dirty="0"/>
              <a:t>复制到</a:t>
            </a:r>
            <a:r>
              <a:rPr lang="en-US" sz="2400" dirty="0"/>
              <a:t>Windows SDK</a:t>
            </a:r>
            <a:r>
              <a:rPr lang="zh-CN" altLang="en-US" sz="2400" dirty="0"/>
              <a:t>的</a:t>
            </a:r>
            <a:r>
              <a:rPr lang="en-US" sz="2400" dirty="0"/>
              <a:t>Lib</a:t>
            </a:r>
            <a:r>
              <a:rPr lang="zh-CN" altLang="en-US" sz="2400" dirty="0"/>
              <a:t>子目录：</a:t>
            </a:r>
            <a:endParaRPr lang="en-US" altLang="zh-CN" sz="2400" dirty="0"/>
          </a:p>
          <a:p>
            <a:pPr lvl="1"/>
            <a:r>
              <a:rPr lang="en-US" sz="2400" dirty="0"/>
              <a:t>(</a:t>
            </a:r>
            <a:r>
              <a:rPr lang="zh-CN" altLang="en-US" sz="2400" dirty="0"/>
              <a:t>对于</a:t>
            </a:r>
            <a:r>
              <a:rPr lang="en-US" sz="2400" dirty="0"/>
              <a:t>Visual Studio 2010: "C:\Program Files\Microsoft SDKs\Windows\v7.0A\Lib") (</a:t>
            </a:r>
            <a:r>
              <a:rPr lang="zh-CN" altLang="en-US" sz="2400" dirty="0"/>
              <a:t>该目录下有</a:t>
            </a:r>
            <a:r>
              <a:rPr lang="en-US" sz="2400" dirty="0"/>
              <a:t>"OpenGL32"</a:t>
            </a:r>
            <a:r>
              <a:rPr lang="zh-CN" altLang="en-US" sz="2400" dirty="0"/>
              <a:t>库文件</a:t>
            </a:r>
            <a:r>
              <a:rPr lang="en-US" sz="2400" dirty="0"/>
              <a:t>)</a:t>
            </a:r>
            <a:endParaRPr lang="en-US" sz="2400" dirty="0"/>
          </a:p>
          <a:p>
            <a:pPr lvl="1"/>
            <a:r>
              <a:rPr lang="en-US" sz="2400" dirty="0"/>
              <a:t>(</a:t>
            </a:r>
            <a:r>
              <a:rPr lang="zh-CN" altLang="en-US" sz="2400" dirty="0"/>
              <a:t>对于</a:t>
            </a:r>
            <a:r>
              <a:rPr lang="en-US" sz="2400" dirty="0"/>
              <a:t>64</a:t>
            </a:r>
            <a:r>
              <a:rPr lang="zh-CN" altLang="en-US" sz="2400" dirty="0"/>
              <a:t>位系统，该目录在</a:t>
            </a:r>
            <a:r>
              <a:rPr lang="en-US" sz="2400" dirty="0"/>
              <a:t>"C:\Program Files (x86)"</a:t>
            </a:r>
            <a:r>
              <a:rPr lang="zh-CN" altLang="en-US" sz="2400" dirty="0"/>
              <a:t>下</a:t>
            </a:r>
            <a:r>
              <a:rPr lang="en-US" sz="2400" dirty="0"/>
              <a:t>)</a:t>
            </a:r>
            <a:endParaRPr lang="en-US" sz="2400" dirty="0"/>
          </a:p>
          <a:p>
            <a:endParaRPr lang="en-US" altLang="zh-CN" sz="2400" dirty="0"/>
          </a:p>
          <a:p>
            <a:r>
              <a:rPr lang="zh-CN" altLang="en-US" sz="2400" dirty="0"/>
              <a:t>说明：上述目录是</a:t>
            </a:r>
            <a:r>
              <a:rPr lang="en-US" sz="2400" dirty="0"/>
              <a:t>Visual Studio</a:t>
            </a:r>
            <a:r>
              <a:rPr lang="zh-CN" altLang="en-US" sz="2400" dirty="0"/>
              <a:t>查找库文件的默认目录。当然你也可以放在任意你感觉合适的位置，但是需要对</a:t>
            </a:r>
            <a:r>
              <a:rPr lang="en-US" sz="2400" dirty="0"/>
              <a:t>Visual Studio</a:t>
            </a:r>
            <a:r>
              <a:rPr lang="zh-CN" altLang="en-US" sz="2400" dirty="0"/>
              <a:t>进行设置，是它知道你存放的路径。</a:t>
            </a: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环境配置</a:t>
            </a:r>
            <a:r>
              <a:rPr lang="en-US" altLang="zh-CN" dirty="0"/>
              <a:t>-DLL</a:t>
            </a:r>
            <a:r>
              <a:rPr lang="zh-CN" altLang="en-US" dirty="0"/>
              <a:t>设置</a:t>
            </a:r>
            <a:endParaRPr lang="en-US" dirty="0"/>
          </a:p>
        </p:txBody>
      </p:sp>
      <p:sp>
        <p:nvSpPr>
          <p:cNvPr id="3" name="内容占位符 2"/>
          <p:cNvSpPr>
            <a:spLocks noGrp="1"/>
          </p:cNvSpPr>
          <p:nvPr>
            <p:ph idx="1"/>
          </p:nvPr>
        </p:nvSpPr>
        <p:spPr/>
        <p:txBody>
          <a:bodyPr/>
          <a:lstStyle/>
          <a:p>
            <a:r>
              <a:rPr lang="zh-CN" altLang="en-US" sz="2400" dirty="0"/>
              <a:t>把</a:t>
            </a:r>
            <a:r>
              <a:rPr lang="en-US" sz="2400" dirty="0"/>
              <a:t>GLUT</a:t>
            </a:r>
            <a:r>
              <a:rPr lang="zh-CN" altLang="en-US" sz="2400" dirty="0"/>
              <a:t>的</a:t>
            </a:r>
            <a:r>
              <a:rPr lang="en-US" sz="2400" dirty="0" err="1"/>
              <a:t>dll</a:t>
            </a:r>
            <a:r>
              <a:rPr lang="zh-CN" altLang="en-US" sz="2400" dirty="0"/>
              <a:t>文件</a:t>
            </a:r>
            <a:r>
              <a:rPr lang="en-US" sz="2400" dirty="0"/>
              <a:t>glut32.dll</a:t>
            </a:r>
            <a:r>
              <a:rPr lang="zh-CN" altLang="en-US" sz="2400" dirty="0"/>
              <a:t>复制到系统目录：</a:t>
            </a:r>
            <a:endParaRPr lang="en-US" sz="2400" dirty="0"/>
          </a:p>
          <a:p>
            <a:r>
              <a:rPr lang="en-US" sz="2400" dirty="0"/>
              <a:t>    (</a:t>
            </a:r>
            <a:r>
              <a:rPr lang="zh-CN" altLang="en-US" sz="2400" dirty="0"/>
              <a:t>对于</a:t>
            </a:r>
            <a:r>
              <a:rPr lang="en-US" sz="2400" dirty="0"/>
              <a:t>32</a:t>
            </a:r>
            <a:r>
              <a:rPr lang="zh-CN" altLang="en-US" sz="2400" dirty="0"/>
              <a:t>位系统</a:t>
            </a:r>
            <a:r>
              <a:rPr lang="en-US" sz="2400" dirty="0"/>
              <a:t>: "C:\Windows\System32")</a:t>
            </a:r>
            <a:endParaRPr lang="en-US" sz="2400" dirty="0"/>
          </a:p>
          <a:p>
            <a:r>
              <a:rPr lang="en-US" sz="2400" dirty="0"/>
              <a:t>    (</a:t>
            </a:r>
            <a:r>
              <a:rPr lang="zh-CN" altLang="en-US" sz="2400" dirty="0"/>
              <a:t>对于</a:t>
            </a:r>
            <a:r>
              <a:rPr lang="en-US" sz="2400" dirty="0"/>
              <a:t>64</a:t>
            </a:r>
            <a:r>
              <a:rPr lang="zh-CN" altLang="en-US" sz="2400" dirty="0"/>
              <a:t>位系统</a:t>
            </a:r>
            <a:r>
              <a:rPr lang="en-US" sz="2400" dirty="0"/>
              <a:t>: "C:\Windows\SysWOW64")</a:t>
            </a:r>
            <a:endParaRPr lang="en-US" sz="2400" dirty="0"/>
          </a:p>
          <a:p>
            <a:r>
              <a:rPr lang="en-US" sz="2400" dirty="0"/>
              <a:t>(</a:t>
            </a:r>
            <a:r>
              <a:rPr lang="zh-CN" altLang="en-US" sz="2400" dirty="0"/>
              <a:t>该目录下有</a:t>
            </a:r>
            <a:r>
              <a:rPr lang="en-US" sz="2400" dirty="0"/>
              <a:t>"opengl32.dll"</a:t>
            </a:r>
            <a:r>
              <a:rPr lang="zh-CN" altLang="en-US" sz="2400" dirty="0"/>
              <a:t>文件</a:t>
            </a:r>
            <a:r>
              <a:rPr lang="en-US" sz="2400" dirty="0"/>
              <a:t>) </a:t>
            </a:r>
            <a:endParaRPr lang="en-US" sz="2400" dirty="0"/>
          </a:p>
          <a:p>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环境配置</a:t>
            </a:r>
            <a:r>
              <a:rPr lang="en-US" altLang="zh-CN" dirty="0"/>
              <a:t>-IDE</a:t>
            </a:r>
            <a:r>
              <a:rPr lang="zh-CN" altLang="en-US" dirty="0"/>
              <a:t>设置</a:t>
            </a:r>
            <a:endParaRPr lang="en-US" dirty="0"/>
          </a:p>
        </p:txBody>
      </p:sp>
      <p:sp>
        <p:nvSpPr>
          <p:cNvPr id="3" name="内容占位符 2"/>
          <p:cNvSpPr>
            <a:spLocks noGrp="1"/>
          </p:cNvSpPr>
          <p:nvPr>
            <p:ph idx="1"/>
          </p:nvPr>
        </p:nvSpPr>
        <p:spPr/>
        <p:txBody>
          <a:bodyPr/>
          <a:lstStyle/>
          <a:p>
            <a:r>
              <a:rPr lang="zh-CN" altLang="en-US" dirty="0"/>
              <a:t>经过上述设置之后，我们将</a:t>
            </a:r>
            <a:r>
              <a:rPr lang="en-US" altLang="zh-CN" dirty="0"/>
              <a:t>OpenGL</a:t>
            </a:r>
            <a:r>
              <a:rPr lang="zh-CN" altLang="en-US" dirty="0"/>
              <a:t>中需要用到的头文件、库文件、和动态链接库文件都放到了开发环境默认查找的目录，今后编写程序时，开发环境就能到上述位置找到所需的库文件。</a:t>
            </a:r>
            <a:endParaRPr lang="en-US" altLang="zh-CN" dirty="0"/>
          </a:p>
          <a:p>
            <a:r>
              <a:rPr lang="zh-CN" altLang="en-US" dirty="0"/>
              <a:t>此外，还需要告诉开发环境，应该使用什么库文件。（虽然放到了指定位置，但是目前尚未告诉开发环境应该使用什么库）</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环境配置</a:t>
            </a:r>
            <a:r>
              <a:rPr lang="en-US" altLang="zh-CN" dirty="0"/>
              <a:t>-IDE</a:t>
            </a:r>
            <a:r>
              <a:rPr lang="zh-CN" altLang="en-US" dirty="0"/>
              <a:t>设置</a:t>
            </a:r>
            <a:endParaRPr lang="en-US" dirty="0"/>
          </a:p>
        </p:txBody>
      </p:sp>
      <p:sp>
        <p:nvSpPr>
          <p:cNvPr id="3" name="内容占位符 2"/>
          <p:cNvSpPr>
            <a:spLocks noGrp="1"/>
          </p:cNvSpPr>
          <p:nvPr>
            <p:ph idx="1"/>
          </p:nvPr>
        </p:nvSpPr>
        <p:spPr/>
        <p:txBody>
          <a:bodyPr/>
          <a:lstStyle/>
          <a:p>
            <a:r>
              <a:rPr lang="zh-CN" altLang="en-US" dirty="0"/>
              <a:t>在 配置属性</a:t>
            </a:r>
            <a:r>
              <a:rPr lang="en-US" dirty="0"/>
              <a:t> -&gt; </a:t>
            </a:r>
            <a:r>
              <a:rPr lang="zh-CN" altLang="en-US" dirty="0"/>
              <a:t>链接器</a:t>
            </a:r>
            <a:r>
              <a:rPr lang="en-US" dirty="0"/>
              <a:t> -&gt; </a:t>
            </a:r>
            <a:r>
              <a:rPr lang="zh-CN" altLang="en-US" dirty="0"/>
              <a:t>输入</a:t>
            </a:r>
            <a:r>
              <a:rPr lang="en-US" dirty="0"/>
              <a:t> -&gt; </a:t>
            </a:r>
            <a:r>
              <a:rPr lang="zh-CN" altLang="en-US" dirty="0"/>
              <a:t>附加依赖项</a:t>
            </a:r>
            <a:r>
              <a:rPr lang="en-US" dirty="0"/>
              <a:t>  (Configuration Properties -&gt; Linker -&gt; Input -&gt; Additional Dependencies)</a:t>
            </a:r>
            <a:endParaRPr lang="en-US" dirty="0"/>
          </a:p>
          <a:p>
            <a:pPr lvl="1"/>
            <a:r>
              <a:rPr lang="zh-CN" altLang="en-US" dirty="0"/>
              <a:t>填入</a:t>
            </a:r>
            <a:r>
              <a:rPr lang="en-US" dirty="0"/>
              <a:t>opengl32.lib glu32.lib glut32.lib</a:t>
            </a:r>
            <a:r>
              <a:rPr lang="zh-CN" altLang="en-US" dirty="0"/>
              <a:t>（这里用分号或者回车分隔）</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t>图形流水线介绍</a:t>
            </a:r>
            <a:endParaRPr lang="en-US" altLang="zh-CN" dirty="0"/>
          </a:p>
          <a:p>
            <a:pPr lvl="1"/>
            <a:r>
              <a:rPr lang="en-US" altLang="zh-CN" sz="2700" dirty="0"/>
              <a:t>The pipeline architecture of the graphics rendering procedures (</a:t>
            </a:r>
            <a:r>
              <a:rPr lang="zh-CN" altLang="en-US" sz="2700" dirty="0"/>
              <a:t>图形渲染过程的体系结构）</a:t>
            </a:r>
            <a:endParaRPr lang="en-US" altLang="zh-CN" sz="2700" dirty="0"/>
          </a:p>
          <a:p>
            <a:pPr lvl="1"/>
            <a:r>
              <a:rPr lang="en-US" altLang="zh-CN" sz="2700" dirty="0"/>
              <a:t>Application Programming Interface </a:t>
            </a:r>
            <a:r>
              <a:rPr lang="zh-CN" altLang="en-US" sz="2700" dirty="0"/>
              <a:t>（</a:t>
            </a:r>
            <a:r>
              <a:rPr lang="en-US" altLang="zh-CN" sz="2700" dirty="0"/>
              <a:t>API</a:t>
            </a:r>
            <a:r>
              <a:rPr lang="zh-CN" altLang="en-US" sz="2700" dirty="0"/>
              <a:t>）应用程序编程接口</a:t>
            </a:r>
            <a:endParaRPr lang="en-US" altLang="zh-CN" dirty="0">
              <a:solidFill>
                <a:schemeClr val="accent2"/>
              </a:solidFill>
            </a:endParaRPr>
          </a:p>
          <a:p>
            <a:r>
              <a:rPr lang="en-US" altLang="zh-CN" dirty="0">
                <a:solidFill>
                  <a:schemeClr val="bg2"/>
                </a:solidFill>
              </a:rPr>
              <a:t>OpenGL</a:t>
            </a:r>
            <a:r>
              <a:rPr lang="zh-CN" altLang="en-US" dirty="0">
                <a:solidFill>
                  <a:schemeClr val="bg2"/>
                </a:solidFill>
              </a:rPr>
              <a:t>简介</a:t>
            </a:r>
            <a:endParaRPr lang="en-US" altLang="zh-CN" dirty="0">
              <a:solidFill>
                <a:schemeClr val="bg2"/>
              </a:solidFill>
            </a:endParaRPr>
          </a:p>
          <a:p>
            <a:pPr lvl="1"/>
            <a:r>
              <a:rPr lang="en-US" altLang="zh-CN" dirty="0">
                <a:solidFill>
                  <a:schemeClr val="bg2"/>
                </a:solidFill>
              </a:rPr>
              <a:t>OpenGL</a:t>
            </a:r>
            <a:r>
              <a:rPr lang="zh-CN" altLang="en-US" dirty="0">
                <a:solidFill>
                  <a:schemeClr val="bg2"/>
                </a:solidFill>
              </a:rPr>
              <a:t>是什么</a:t>
            </a:r>
            <a:endParaRPr lang="en-US" altLang="zh-CN" dirty="0">
              <a:solidFill>
                <a:schemeClr val="bg2"/>
              </a:solidFill>
            </a:endParaRPr>
          </a:p>
          <a:p>
            <a:pPr lvl="1"/>
            <a:r>
              <a:rPr lang="en-US" altLang="zh-CN" dirty="0">
                <a:solidFill>
                  <a:schemeClr val="bg2"/>
                </a:solidFill>
              </a:rPr>
              <a:t>OpenGL</a:t>
            </a:r>
            <a:r>
              <a:rPr lang="zh-CN" altLang="en-US" dirty="0">
                <a:solidFill>
                  <a:schemeClr val="bg2"/>
                </a:solidFill>
              </a:rPr>
              <a:t>库的使用</a:t>
            </a:r>
            <a:endParaRPr lang="en-US" dirty="0">
              <a:solidFill>
                <a:schemeClr val="bg2"/>
              </a:solidFill>
            </a:endParaRPr>
          </a:p>
          <a:p>
            <a:r>
              <a:rPr lang="en-US" altLang="zh-CN" dirty="0">
                <a:solidFill>
                  <a:schemeClr val="bg2"/>
                </a:solidFill>
              </a:rPr>
              <a:t>OpenGL</a:t>
            </a:r>
            <a:r>
              <a:rPr lang="zh-CN" altLang="en-US" dirty="0">
                <a:solidFill>
                  <a:schemeClr val="bg2"/>
                </a:solidFill>
              </a:rPr>
              <a:t>完整程序</a:t>
            </a:r>
            <a:endParaRPr lang="en-US" altLang="zh-CN" dirty="0">
              <a:solidFill>
                <a:schemeClr val="bg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solidFill>
                  <a:schemeClr val="accent2"/>
                </a:solidFill>
              </a:rPr>
              <a:t>图形流水线介绍</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bg2"/>
                </a:solidFill>
              </a:rPr>
              <a:t>OpenGL</a:t>
            </a:r>
            <a:r>
              <a:rPr lang="zh-CN" altLang="en-US" dirty="0">
                <a:solidFill>
                  <a:schemeClr val="bg2"/>
                </a:solidFill>
              </a:rPr>
              <a:t>编程基础知识</a:t>
            </a:r>
            <a:endParaRPr lang="en-US" dirty="0">
              <a:solidFill>
                <a:schemeClr val="bg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第一个</a:t>
            </a:r>
            <a:r>
              <a:rPr lang="en-US" altLang="zh-CN" dirty="0"/>
              <a:t>OpenGL</a:t>
            </a:r>
            <a:r>
              <a:rPr lang="zh-CN" altLang="en-US" dirty="0"/>
              <a:t>程序解析</a:t>
            </a:r>
            <a:endParaRPr lang="en-US" dirty="0"/>
          </a:p>
        </p:txBody>
      </p:sp>
      <p:sp>
        <p:nvSpPr>
          <p:cNvPr id="3" name="内容占位符 2"/>
          <p:cNvSpPr>
            <a:spLocks noGrp="1"/>
          </p:cNvSpPr>
          <p:nvPr>
            <p:ph idx="1"/>
          </p:nvPr>
        </p:nvSpPr>
        <p:spPr/>
        <p:txBody>
          <a:bodyPr/>
          <a:lstStyle/>
          <a:p>
            <a:r>
              <a:rPr lang="zh-CN" altLang="en-US" dirty="0"/>
              <a:t>在黑色背景上画一个白色矩形</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590800" y="2269060"/>
            <a:ext cx="3800475" cy="40555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simple.c</a:t>
            </a:r>
            <a:endParaRPr lang="en-US" dirty="0"/>
          </a:p>
        </p:txBody>
      </p:sp>
      <p:sp>
        <p:nvSpPr>
          <p:cNvPr id="3" name="内容占位符 2"/>
          <p:cNvSpPr>
            <a:spLocks noGrp="1"/>
          </p:cNvSpPr>
          <p:nvPr>
            <p:ph idx="1"/>
          </p:nvPr>
        </p:nvSpPr>
        <p:spPr/>
        <p:txBody>
          <a:bodyPr/>
          <a:lstStyle/>
          <a:p>
            <a:pPr marL="0" indent="0">
              <a:buNone/>
            </a:pPr>
            <a:r>
              <a:rPr lang="en-US" sz="1800" b="1" dirty="0"/>
              <a:t>  #include &lt;GL/</a:t>
            </a:r>
            <a:r>
              <a:rPr lang="en-US" sz="1800" b="1" dirty="0" err="1"/>
              <a:t>glut.h</a:t>
            </a:r>
            <a:r>
              <a:rPr lang="en-US" sz="1800" b="1" dirty="0"/>
              <a:t>&gt;</a:t>
            </a:r>
            <a:br>
              <a:rPr lang="en-US" sz="1800" dirty="0"/>
            </a:br>
            <a:r>
              <a:rPr lang="en-US" sz="1800" dirty="0"/>
              <a:t>  </a:t>
            </a:r>
            <a:r>
              <a:rPr lang="en-US" sz="1800" b="1" dirty="0"/>
              <a:t>void display(){</a:t>
            </a:r>
            <a:br>
              <a:rPr lang="en-US" sz="1800" dirty="0"/>
            </a:br>
            <a:r>
              <a:rPr lang="en-US" sz="1800" dirty="0"/>
              <a:t>	</a:t>
            </a:r>
            <a:r>
              <a:rPr lang="en-US" sz="1800" b="1" dirty="0" err="1"/>
              <a:t>glClear</a:t>
            </a:r>
            <a:r>
              <a:rPr lang="en-US" sz="1800" b="1" dirty="0"/>
              <a:t>(GL_COLOR_BUFFER_BIT);</a:t>
            </a:r>
            <a:br>
              <a:rPr lang="en-US" sz="1800" dirty="0"/>
            </a:br>
            <a:r>
              <a:rPr lang="en-US" sz="1800" dirty="0"/>
              <a:t> 	</a:t>
            </a:r>
            <a:r>
              <a:rPr lang="en-US" sz="1800" b="1" dirty="0" err="1"/>
              <a:t>glBegin</a:t>
            </a:r>
            <a:r>
              <a:rPr lang="en-US" sz="1800" b="1" dirty="0"/>
              <a:t>(GL_QUAD);</a:t>
            </a:r>
            <a:br>
              <a:rPr lang="en-US" sz="1800" dirty="0"/>
            </a:br>
            <a:r>
              <a:rPr lang="en-US" sz="1800" dirty="0"/>
              <a:t>		</a:t>
            </a:r>
            <a:r>
              <a:rPr lang="en-US" sz="1800" b="1" dirty="0"/>
              <a:t>glVertex2d(-0.5, -0.5);</a:t>
            </a:r>
            <a:br>
              <a:rPr lang="en-US" sz="1800" dirty="0"/>
            </a:br>
            <a:r>
              <a:rPr lang="en-US" sz="1800" dirty="0"/>
              <a:t>		</a:t>
            </a:r>
            <a:r>
              <a:rPr lang="en-US" sz="1800" b="1" dirty="0"/>
              <a:t>glVertex2d(-0.5, 0.5);</a:t>
            </a:r>
            <a:br>
              <a:rPr lang="en-US" sz="1800" dirty="0"/>
            </a:br>
            <a:r>
              <a:rPr lang="en-US" sz="1800" dirty="0"/>
              <a:t>		</a:t>
            </a:r>
            <a:r>
              <a:rPr lang="en-US" sz="1800" b="1" dirty="0"/>
              <a:t>glVertex2d(0.5, 0.5);</a:t>
            </a:r>
            <a:br>
              <a:rPr lang="en-US" sz="1800" dirty="0"/>
            </a:br>
            <a:r>
              <a:rPr lang="en-US" sz="1800" dirty="0"/>
              <a:t>		</a:t>
            </a:r>
            <a:r>
              <a:rPr lang="en-US" sz="1800" b="1" dirty="0"/>
              <a:t>glVertex2d(0.5, -0.5);</a:t>
            </a:r>
            <a:br>
              <a:rPr lang="en-US" sz="1800" dirty="0"/>
            </a:br>
            <a:r>
              <a:rPr lang="en-US" sz="1800" dirty="0"/>
              <a:t>	</a:t>
            </a:r>
            <a:r>
              <a:rPr lang="en-US" sz="1800" b="1" dirty="0" err="1"/>
              <a:t>glEnd</a:t>
            </a:r>
            <a:r>
              <a:rPr lang="en-US" sz="1800" b="1" dirty="0"/>
              <a:t>();</a:t>
            </a:r>
            <a:br>
              <a:rPr lang="en-US" sz="1800" dirty="0"/>
            </a:br>
            <a:r>
              <a:rPr lang="en-US" sz="1800" dirty="0"/>
              <a:t>	</a:t>
            </a:r>
            <a:r>
              <a:rPr lang="en-US" sz="1800" b="1" dirty="0" err="1"/>
              <a:t>glFlush</a:t>
            </a:r>
            <a:r>
              <a:rPr lang="en-US" sz="1800" b="1" dirty="0"/>
              <a:t>();</a:t>
            </a:r>
            <a:br>
              <a:rPr lang="en-US" sz="1800" dirty="0"/>
            </a:br>
            <a:r>
              <a:rPr lang="en-US" sz="1800" b="1" dirty="0"/>
              <a:t>}</a:t>
            </a:r>
            <a:br>
              <a:rPr lang="en-US" sz="1800" dirty="0"/>
            </a:br>
            <a:endParaRPr lang="en-US" sz="1800" dirty="0"/>
          </a:p>
          <a:p>
            <a:pPr marL="0" indent="0">
              <a:buNone/>
            </a:pPr>
            <a:r>
              <a:rPr lang="en-US" sz="1800" b="1" dirty="0" err="1"/>
              <a:t>int</a:t>
            </a:r>
            <a:r>
              <a:rPr lang="en-US" sz="1800" b="1" dirty="0"/>
              <a:t> main(</a:t>
            </a:r>
            <a:r>
              <a:rPr lang="en-US" sz="1800" b="1" dirty="0" err="1"/>
              <a:t>int</a:t>
            </a:r>
            <a:r>
              <a:rPr lang="en-US" sz="1800" b="1" dirty="0"/>
              <a:t> </a:t>
            </a:r>
            <a:r>
              <a:rPr lang="en-US" sz="1800" b="1" dirty="0" err="1"/>
              <a:t>argc</a:t>
            </a:r>
            <a:r>
              <a:rPr lang="en-US" sz="1800" b="1" dirty="0"/>
              <a:t>, char* </a:t>
            </a:r>
            <a:r>
              <a:rPr lang="en-US" sz="1800" b="1" dirty="0" err="1"/>
              <a:t>argv</a:t>
            </a:r>
            <a:r>
              <a:rPr lang="en-US" sz="1800" b="1" dirty="0"/>
              <a:t>[]) {</a:t>
            </a:r>
            <a:br>
              <a:rPr lang="en-US" sz="1800" dirty="0"/>
            </a:br>
            <a:r>
              <a:rPr lang="en-US" sz="1800" dirty="0"/>
              <a:t>	</a:t>
            </a:r>
            <a:r>
              <a:rPr lang="en-US" sz="1800" b="1" dirty="0" err="1"/>
              <a:t>glutInit</a:t>
            </a:r>
            <a:r>
              <a:rPr lang="en-US" sz="1800" b="1" dirty="0"/>
              <a:t>(&amp;</a:t>
            </a:r>
            <a:r>
              <a:rPr lang="en-US" sz="1800" b="1" dirty="0" err="1"/>
              <a:t>argc</a:t>
            </a:r>
            <a:r>
              <a:rPr lang="en-US" sz="1800" b="1" dirty="0"/>
              <a:t>, </a:t>
            </a:r>
            <a:r>
              <a:rPr lang="en-US" sz="1800" b="1" dirty="0" err="1"/>
              <a:t>argv</a:t>
            </a:r>
            <a:r>
              <a:rPr lang="en-US" sz="1800" b="1" dirty="0"/>
              <a:t>);</a:t>
            </a:r>
            <a:br>
              <a:rPr lang="en-US" sz="1800" dirty="0"/>
            </a:br>
            <a:r>
              <a:rPr lang="en-US" sz="1800" dirty="0"/>
              <a:t>	</a:t>
            </a:r>
            <a:r>
              <a:rPr lang="en-US" sz="1800" b="1" dirty="0" err="1"/>
              <a:t>glutCreateWindow</a:t>
            </a:r>
            <a:r>
              <a:rPr lang="en-US" sz="1800" b="1" dirty="0"/>
              <a:t>(“simple");</a:t>
            </a:r>
            <a:br>
              <a:rPr lang="en-US" sz="1800" dirty="0"/>
            </a:br>
            <a:r>
              <a:rPr lang="en-US" sz="1800" dirty="0"/>
              <a:t>	</a:t>
            </a:r>
            <a:r>
              <a:rPr lang="en-US" sz="1800" b="1" dirty="0" err="1"/>
              <a:t>glutDisplayFunc</a:t>
            </a:r>
            <a:r>
              <a:rPr lang="en-US" sz="1800" b="1" dirty="0"/>
              <a:t>(display);</a:t>
            </a:r>
            <a:br>
              <a:rPr lang="en-US" sz="1800" dirty="0"/>
            </a:br>
            <a:r>
              <a:rPr lang="en-US" sz="1800" dirty="0"/>
              <a:t>	</a:t>
            </a:r>
            <a:r>
              <a:rPr lang="en-US" sz="1800" b="1" dirty="0" err="1"/>
              <a:t>glutMainLoop</a:t>
            </a:r>
            <a:r>
              <a:rPr lang="en-US" sz="1800" b="1" dirty="0"/>
              <a:t>();</a:t>
            </a:r>
            <a:br>
              <a:rPr lang="en-US" sz="1800" dirty="0"/>
            </a:br>
            <a:r>
              <a:rPr lang="en-US" sz="1800" b="1" dirty="0"/>
              <a:t>}</a:t>
            </a:r>
            <a:br>
              <a:rPr lang="en-US" sz="1800" dirty="0"/>
            </a:br>
            <a:br>
              <a:rPr lang="en-US" sz="1800" dirty="0"/>
            </a:br>
            <a:endParaRPr lang="en-US" sz="1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主要函数</a:t>
            </a:r>
            <a:endParaRPr lang="en-US" dirty="0"/>
          </a:p>
        </p:txBody>
      </p:sp>
      <p:sp>
        <p:nvSpPr>
          <p:cNvPr id="3" name="内容占位符 2"/>
          <p:cNvSpPr>
            <a:spLocks noGrp="1"/>
          </p:cNvSpPr>
          <p:nvPr>
            <p:ph idx="1"/>
          </p:nvPr>
        </p:nvSpPr>
        <p:spPr/>
        <p:txBody>
          <a:bodyPr/>
          <a:lstStyle/>
          <a:p>
            <a:r>
              <a:rPr lang="zh-CN" altLang="en-US" sz="1800" dirty="0"/>
              <a:t>初始化</a:t>
            </a:r>
            <a:r>
              <a:rPr lang="en-US" sz="1800" dirty="0"/>
              <a:t>GLUT</a:t>
            </a:r>
            <a:br>
              <a:rPr lang="en-US" sz="1800" dirty="0"/>
            </a:br>
            <a:r>
              <a:rPr lang="en-US" sz="1800" dirty="0"/>
              <a:t>– </a:t>
            </a:r>
            <a:r>
              <a:rPr lang="en-US" sz="1800" b="1" dirty="0"/>
              <a:t>void </a:t>
            </a:r>
            <a:r>
              <a:rPr lang="en-US" sz="1800" b="1" dirty="0" err="1"/>
              <a:t>glutInit</a:t>
            </a:r>
            <a:r>
              <a:rPr lang="en-US" sz="1800" b="1" dirty="0"/>
              <a:t>(</a:t>
            </a:r>
            <a:r>
              <a:rPr lang="en-US" sz="1800" b="1" dirty="0" err="1"/>
              <a:t>int</a:t>
            </a:r>
            <a:r>
              <a:rPr lang="en-US" sz="1800" b="1" dirty="0"/>
              <a:t> * </a:t>
            </a:r>
            <a:r>
              <a:rPr lang="en-US" sz="1800" b="1" dirty="0" err="1"/>
              <a:t>argc</a:t>
            </a:r>
            <a:r>
              <a:rPr lang="en-US" sz="1800" b="1" dirty="0"/>
              <a:t>, char ** </a:t>
            </a:r>
            <a:r>
              <a:rPr lang="en-US" sz="1800" b="1" dirty="0" err="1"/>
              <a:t>argv</a:t>
            </a:r>
            <a:r>
              <a:rPr lang="en-US" sz="1800" b="1" dirty="0"/>
              <a:t>)</a:t>
            </a:r>
            <a:endParaRPr lang="en-US" sz="1800" dirty="0"/>
          </a:p>
          <a:p>
            <a:r>
              <a:rPr lang="en-US" sz="1800" dirty="0"/>
              <a:t> </a:t>
            </a:r>
            <a:r>
              <a:rPr lang="zh-CN" altLang="en-US" sz="1800" dirty="0"/>
              <a:t>创建窗口：窗口标题为</a:t>
            </a:r>
            <a:r>
              <a:rPr lang="en-US" sz="1800" dirty="0"/>
              <a:t>title</a:t>
            </a:r>
            <a:br>
              <a:rPr lang="en-US" sz="1800" dirty="0"/>
            </a:br>
            <a:r>
              <a:rPr lang="en-US" sz="1800" dirty="0"/>
              <a:t>– </a:t>
            </a:r>
            <a:r>
              <a:rPr lang="en-US" sz="1800" b="1" dirty="0" err="1"/>
              <a:t>int</a:t>
            </a:r>
            <a:r>
              <a:rPr lang="en-US" sz="1800" b="1" dirty="0"/>
              <a:t> </a:t>
            </a:r>
            <a:r>
              <a:rPr lang="en-US" sz="1800" b="1" dirty="0" err="1"/>
              <a:t>glutCreateWindow</a:t>
            </a:r>
            <a:r>
              <a:rPr lang="en-US" sz="1800" b="1" dirty="0"/>
              <a:t>(char * title)</a:t>
            </a:r>
            <a:endParaRPr lang="en-US" sz="1800" dirty="0"/>
          </a:p>
          <a:p>
            <a:r>
              <a:rPr lang="en-US" sz="1800" dirty="0"/>
              <a:t> </a:t>
            </a:r>
            <a:r>
              <a:rPr lang="zh-CN" altLang="en-US" sz="1800" dirty="0"/>
              <a:t>注册显示回调函数：窗口需要重绘时调用</a:t>
            </a:r>
            <a:r>
              <a:rPr lang="en-US" sz="1800" dirty="0" err="1"/>
              <a:t>func</a:t>
            </a:r>
            <a:br>
              <a:rPr lang="en-US" sz="1800" dirty="0"/>
            </a:br>
            <a:r>
              <a:rPr lang="en-US" sz="1800" dirty="0"/>
              <a:t>– </a:t>
            </a:r>
            <a:r>
              <a:rPr lang="en-US" sz="1800" b="1" dirty="0"/>
              <a:t>void </a:t>
            </a:r>
            <a:r>
              <a:rPr lang="en-US" sz="1800" b="1" dirty="0" err="1"/>
              <a:t>glutDisplayFunc</a:t>
            </a:r>
            <a:r>
              <a:rPr lang="en-US" sz="1800" b="1" dirty="0"/>
              <a:t>(void (*</a:t>
            </a:r>
            <a:r>
              <a:rPr lang="en-US" sz="1800" b="1" dirty="0" err="1"/>
              <a:t>func</a:t>
            </a:r>
            <a:r>
              <a:rPr lang="en-US" sz="1800" b="1" dirty="0"/>
              <a:t>)(void))</a:t>
            </a:r>
            <a:endParaRPr lang="en-US" sz="1800" dirty="0"/>
          </a:p>
          <a:p>
            <a:r>
              <a:rPr lang="zh-CN" altLang="en-US" sz="1800" dirty="0"/>
              <a:t>事件处理循环： </a:t>
            </a:r>
            <a:r>
              <a:rPr lang="en-US" sz="1800" dirty="0"/>
              <a:t>main</a:t>
            </a:r>
            <a:r>
              <a:rPr lang="zh-CN" altLang="en-US" sz="1800" dirty="0"/>
              <a:t>函数最后一条语句</a:t>
            </a:r>
            <a:br>
              <a:rPr lang="zh-CN" altLang="en-US" sz="1800" dirty="0"/>
            </a:br>
            <a:r>
              <a:rPr lang="en-US" altLang="zh-CN" sz="1800" dirty="0"/>
              <a:t>– </a:t>
            </a:r>
            <a:r>
              <a:rPr lang="en-US" sz="1800" b="1" dirty="0"/>
              <a:t>void </a:t>
            </a:r>
            <a:r>
              <a:rPr lang="en-US" sz="1800" b="1" dirty="0" err="1"/>
              <a:t>glutMainLoop</a:t>
            </a:r>
            <a:r>
              <a:rPr lang="en-US" sz="1800" b="1" dirty="0"/>
              <a:t>()</a:t>
            </a:r>
            <a:endParaRPr lang="en-US" sz="1800" dirty="0"/>
          </a:p>
          <a:p>
            <a:r>
              <a:rPr lang="zh-CN" altLang="en-US" sz="1800" dirty="0"/>
              <a:t>清空帧缓冲区</a:t>
            </a:r>
            <a:br>
              <a:rPr lang="zh-CN" altLang="en-US" sz="1800" dirty="0"/>
            </a:br>
            <a:r>
              <a:rPr lang="en-US" altLang="zh-CN" sz="1800" dirty="0"/>
              <a:t>– </a:t>
            </a:r>
            <a:r>
              <a:rPr lang="en-US" sz="1800" b="1" dirty="0"/>
              <a:t>void </a:t>
            </a:r>
            <a:r>
              <a:rPr lang="en-US" sz="1800" b="1" dirty="0" err="1"/>
              <a:t>glClear</a:t>
            </a:r>
            <a:r>
              <a:rPr lang="en-US" sz="1800" b="1" dirty="0"/>
              <a:t>(</a:t>
            </a:r>
            <a:r>
              <a:rPr lang="en-US" sz="1800" b="1" dirty="0" err="1"/>
              <a:t>GLbitfield</a:t>
            </a:r>
            <a:r>
              <a:rPr lang="en-US" sz="1800" b="1" dirty="0"/>
              <a:t> mask)</a:t>
            </a:r>
            <a:endParaRPr lang="en-US" sz="1800" dirty="0"/>
          </a:p>
          <a:p>
            <a:r>
              <a:rPr lang="zh-CN" altLang="en-US" sz="1800" dirty="0"/>
              <a:t>图元定义： </a:t>
            </a:r>
            <a:r>
              <a:rPr lang="en-US" sz="1800" dirty="0"/>
              <a:t>mode</a:t>
            </a:r>
            <a:r>
              <a:rPr lang="zh-CN" altLang="en-US" sz="1800" dirty="0"/>
              <a:t>可取</a:t>
            </a:r>
            <a:r>
              <a:rPr lang="en-US" sz="1800" dirty="0"/>
              <a:t>GL_POINTS、 GL_LINES、 GL_POLYGON</a:t>
            </a:r>
            <a:r>
              <a:rPr lang="zh-CN" altLang="en-US" sz="1800" dirty="0"/>
              <a:t>等</a:t>
            </a:r>
            <a:br>
              <a:rPr lang="zh-CN" altLang="en-US" sz="1800" dirty="0"/>
            </a:br>
            <a:r>
              <a:rPr lang="en-US" altLang="zh-CN" sz="1800" dirty="0"/>
              <a:t>– </a:t>
            </a:r>
            <a:r>
              <a:rPr lang="en-US" sz="1800" b="1" dirty="0"/>
              <a:t>void </a:t>
            </a:r>
            <a:r>
              <a:rPr lang="en-US" sz="1800" b="1" dirty="0" err="1"/>
              <a:t>glBegin</a:t>
            </a:r>
            <a:r>
              <a:rPr lang="en-US" sz="1800" b="1" dirty="0"/>
              <a:t>(</a:t>
            </a:r>
            <a:r>
              <a:rPr lang="en-US" sz="1800" b="1" dirty="0" err="1"/>
              <a:t>Glenum</a:t>
            </a:r>
            <a:r>
              <a:rPr lang="en-US" sz="1800" b="1" dirty="0"/>
              <a:t> mode) // </a:t>
            </a:r>
            <a:r>
              <a:rPr lang="zh-CN" altLang="en-US" sz="1800" dirty="0"/>
              <a:t>开始</a:t>
            </a:r>
            <a:r>
              <a:rPr lang="en-US" sz="1800" b="1" dirty="0"/>
              <a:t>mode</a:t>
            </a:r>
            <a:r>
              <a:rPr lang="zh-CN" altLang="en-US" sz="1800" dirty="0"/>
              <a:t>型图元定义</a:t>
            </a:r>
            <a:br>
              <a:rPr lang="zh-CN" altLang="en-US" sz="1800" dirty="0"/>
            </a:br>
            <a:r>
              <a:rPr lang="en-US" altLang="zh-CN" sz="1800" dirty="0"/>
              <a:t>– </a:t>
            </a:r>
            <a:r>
              <a:rPr lang="en-US" sz="1800" b="1" dirty="0"/>
              <a:t>void </a:t>
            </a:r>
            <a:r>
              <a:rPr lang="en-US" sz="1800" b="1" dirty="0" err="1"/>
              <a:t>glEnd</a:t>
            </a:r>
            <a:r>
              <a:rPr lang="en-US" sz="1800" b="1" dirty="0"/>
              <a:t>() // </a:t>
            </a:r>
            <a:r>
              <a:rPr lang="zh-CN" altLang="en-US" sz="1800" dirty="0"/>
              <a:t>结束顶点序列</a:t>
            </a:r>
            <a:endParaRPr lang="en-US" altLang="zh-CN" sz="1800" dirty="0"/>
          </a:p>
          <a:p>
            <a:r>
              <a:rPr lang="zh-CN" altLang="en-US" sz="1800" dirty="0"/>
              <a:t>强制执行</a:t>
            </a:r>
            <a:r>
              <a:rPr lang="en-US" sz="1800" dirty="0"/>
              <a:t>OpenGL</a:t>
            </a:r>
            <a:r>
              <a:rPr lang="zh-CN" altLang="en-US" sz="1800" dirty="0"/>
              <a:t>命令</a:t>
            </a:r>
            <a:br>
              <a:rPr lang="zh-CN" altLang="en-US" sz="1800" dirty="0"/>
            </a:br>
            <a:r>
              <a:rPr lang="en-US" altLang="zh-CN" sz="1800" dirty="0"/>
              <a:t>– </a:t>
            </a:r>
            <a:r>
              <a:rPr lang="en-US" sz="1800" b="1" dirty="0"/>
              <a:t>void flush()</a:t>
            </a:r>
            <a:br>
              <a:rPr lang="en-US" sz="1800" dirty="0"/>
            </a:br>
            <a:endParaRPr lang="en-US" sz="1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791200" y="729869"/>
            <a:ext cx="3134932" cy="315633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事件循环的概念</a:t>
            </a:r>
            <a:endParaRPr lang="en-US" dirty="0"/>
          </a:p>
        </p:txBody>
      </p:sp>
      <p:sp>
        <p:nvSpPr>
          <p:cNvPr id="3" name="内容占位符 2"/>
          <p:cNvSpPr>
            <a:spLocks noGrp="1"/>
          </p:cNvSpPr>
          <p:nvPr>
            <p:ph idx="1"/>
          </p:nvPr>
        </p:nvSpPr>
        <p:spPr/>
        <p:txBody>
          <a:bodyPr/>
          <a:lstStyle/>
          <a:p>
            <a:r>
              <a:rPr lang="zh-CN" altLang="en-US" dirty="0"/>
              <a:t>注意在程序中定义了一个显示回调函数</a:t>
            </a:r>
            <a:br>
              <a:rPr lang="zh-CN" altLang="en-US" dirty="0"/>
            </a:br>
            <a:r>
              <a:rPr lang="en-US" altLang="zh-CN" dirty="0"/>
              <a:t>(display callback): display</a:t>
            </a:r>
            <a:br>
              <a:rPr lang="en-US" altLang="zh-CN" dirty="0"/>
            </a:br>
            <a:r>
              <a:rPr lang="en-US" altLang="zh-CN" dirty="0"/>
              <a:t>– </a:t>
            </a:r>
            <a:r>
              <a:rPr lang="zh-CN" altLang="en-US" dirty="0"/>
              <a:t>每个</a:t>
            </a:r>
            <a:r>
              <a:rPr lang="en-US" altLang="zh-CN" dirty="0"/>
              <a:t>GLUT</a:t>
            </a:r>
            <a:r>
              <a:rPr lang="zh-CN" altLang="en-US" dirty="0"/>
              <a:t>程序都必须有一个显示回调函数</a:t>
            </a:r>
            <a:br>
              <a:rPr lang="zh-CN" altLang="en-US" dirty="0"/>
            </a:br>
            <a:r>
              <a:rPr lang="en-US" altLang="zh-CN" dirty="0"/>
              <a:t>– </a:t>
            </a:r>
            <a:r>
              <a:rPr lang="zh-CN" altLang="en-US" dirty="0"/>
              <a:t>只要</a:t>
            </a:r>
            <a:r>
              <a:rPr lang="en-US" altLang="zh-CN" dirty="0"/>
              <a:t>OpenGL</a:t>
            </a:r>
            <a:r>
              <a:rPr lang="zh-CN" altLang="en-US" dirty="0"/>
              <a:t>确定显示内容要被刷新时，显示回调函数就会被调用：例如，当窗口被打开的时候</a:t>
            </a:r>
            <a:br>
              <a:rPr lang="zh-CN" altLang="en-US" dirty="0"/>
            </a:br>
            <a:r>
              <a:rPr lang="en-US" altLang="zh-CN" dirty="0"/>
              <a:t>– main</a:t>
            </a:r>
            <a:r>
              <a:rPr lang="zh-CN" altLang="en-US" dirty="0"/>
              <a:t>函数是以程序进入事件循环做为结束</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默认值</a:t>
            </a:r>
            <a:endParaRPr lang="en-US" dirty="0"/>
          </a:p>
        </p:txBody>
      </p:sp>
      <p:sp>
        <p:nvSpPr>
          <p:cNvPr id="3" name="内容占位符 2"/>
          <p:cNvSpPr>
            <a:spLocks noGrp="1"/>
          </p:cNvSpPr>
          <p:nvPr>
            <p:ph idx="1"/>
          </p:nvPr>
        </p:nvSpPr>
        <p:spPr/>
        <p:txBody>
          <a:bodyPr/>
          <a:lstStyle/>
          <a:p>
            <a:r>
              <a:rPr lang="en-US" altLang="zh-CN" dirty="0" err="1"/>
              <a:t>simple.c</a:t>
            </a:r>
            <a:r>
              <a:rPr lang="zh-CN" altLang="en-US" dirty="0"/>
              <a:t>非常简单</a:t>
            </a:r>
            <a:br>
              <a:rPr lang="zh-CN" altLang="en-US" dirty="0"/>
            </a:br>
            <a:r>
              <a:rPr lang="en-US" altLang="zh-CN" dirty="0"/>
              <a:t>• </a:t>
            </a:r>
            <a:r>
              <a:rPr lang="zh-CN" altLang="en-US" dirty="0"/>
              <a:t>大量使用状态变量</a:t>
            </a:r>
            <a:br>
              <a:rPr lang="zh-CN" altLang="en-US" dirty="0"/>
            </a:br>
            <a:r>
              <a:rPr lang="zh-CN" altLang="en-US" dirty="0"/>
              <a:t>的默认值</a:t>
            </a:r>
            <a:br>
              <a:rPr lang="zh-CN" altLang="en-US" dirty="0"/>
            </a:br>
            <a:r>
              <a:rPr lang="en-US" altLang="zh-CN" dirty="0"/>
              <a:t>– </a:t>
            </a:r>
            <a:r>
              <a:rPr lang="zh-CN" altLang="en-US" dirty="0"/>
              <a:t>视图</a:t>
            </a:r>
            <a:br>
              <a:rPr lang="zh-CN" altLang="en-US" dirty="0"/>
            </a:br>
            <a:r>
              <a:rPr lang="en-US" altLang="zh-CN" dirty="0"/>
              <a:t>– </a:t>
            </a:r>
            <a:r>
              <a:rPr lang="zh-CN" altLang="en-US" dirty="0"/>
              <a:t>颜色</a:t>
            </a:r>
            <a:br>
              <a:rPr lang="zh-CN" altLang="en-US" dirty="0"/>
            </a:br>
            <a:r>
              <a:rPr lang="en-US" altLang="zh-CN" dirty="0"/>
              <a:t>– </a:t>
            </a:r>
            <a:r>
              <a:rPr lang="zh-CN" altLang="en-US" dirty="0"/>
              <a:t>窗口参数</a:t>
            </a:r>
            <a:br>
              <a:rPr lang="zh-CN" altLang="en-US" dirty="0"/>
            </a:br>
            <a:r>
              <a:rPr lang="en-US" altLang="zh-CN" dirty="0"/>
              <a:t>• </a:t>
            </a:r>
            <a:r>
              <a:rPr lang="zh-CN" altLang="en-US" dirty="0"/>
              <a:t>以后的程序将直接</a:t>
            </a:r>
            <a:br>
              <a:rPr lang="zh-CN" altLang="en-US" dirty="0"/>
            </a:br>
            <a:r>
              <a:rPr lang="zh-CN" altLang="en-US" dirty="0"/>
              <a:t>改变一些默认值</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810125" y="1939744"/>
            <a:ext cx="3648075" cy="389291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a:xfrm>
            <a:off x="685800" y="1447800"/>
            <a:ext cx="7772400" cy="4724400"/>
          </a:xfrm>
        </p:spPr>
        <p:txBody>
          <a:bodyPr/>
          <a:lstStyle/>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是什么</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库的使用</a:t>
            </a:r>
            <a:endParaRPr lang="en-US"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编程基础知识</a:t>
            </a:r>
            <a:endParaRPr lang="en-US" altLang="zh-CN" dirty="0">
              <a:solidFill>
                <a:schemeClr val="accent2"/>
              </a:solidFill>
            </a:endParaRPr>
          </a:p>
          <a:p>
            <a:pPr lvl="2"/>
            <a:r>
              <a:rPr lang="en-US" altLang="zh-CN" sz="1800" dirty="0"/>
              <a:t>OpenGL</a:t>
            </a:r>
            <a:r>
              <a:rPr lang="zh-CN" altLang="en-US" sz="1800" dirty="0"/>
              <a:t>程序的结构</a:t>
            </a:r>
            <a:endParaRPr lang="en-US" altLang="zh-CN" sz="1800" dirty="0"/>
          </a:p>
          <a:p>
            <a:pPr lvl="2"/>
            <a:r>
              <a:rPr lang="zh-CN" altLang="en-US" sz="1800" dirty="0"/>
              <a:t>控制函数</a:t>
            </a:r>
            <a:endParaRPr lang="en-US" altLang="zh-CN" sz="1800" dirty="0"/>
          </a:p>
          <a:p>
            <a:pPr lvl="2"/>
            <a:r>
              <a:rPr lang="zh-CN" altLang="en-US" sz="1800" dirty="0"/>
              <a:t>视图</a:t>
            </a:r>
            <a:endParaRPr lang="en-US" altLang="zh-CN" sz="1800" dirty="0"/>
          </a:p>
          <a:p>
            <a:pPr lvl="2"/>
            <a:r>
              <a:rPr lang="en-US" altLang="zh-CN" sz="1800" dirty="0"/>
              <a:t>OpenGL</a:t>
            </a:r>
            <a:r>
              <a:rPr lang="zh-CN" altLang="en-US" sz="1800" dirty="0"/>
              <a:t>的图元</a:t>
            </a:r>
            <a:endParaRPr lang="en-US" altLang="zh-CN" sz="1800" dirty="0"/>
          </a:p>
          <a:p>
            <a:pPr lvl="2"/>
            <a:r>
              <a:rPr lang="zh-CN" altLang="en-US" sz="1800" dirty="0"/>
              <a:t>属性</a:t>
            </a:r>
            <a:endParaRPr lang="en-US" sz="18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a:xfrm>
            <a:off x="685800" y="1447800"/>
            <a:ext cx="7772400" cy="4724400"/>
          </a:xfrm>
        </p:spPr>
        <p:txBody>
          <a:bodyPr/>
          <a:lstStyle/>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是什么</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库的使用</a:t>
            </a:r>
            <a:endParaRPr lang="en-US"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编程基础知识</a:t>
            </a:r>
            <a:endParaRPr lang="en-US" altLang="zh-CN"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程序的结构</a:t>
            </a:r>
            <a:endParaRPr lang="en-US" altLang="zh-CN" sz="1800" dirty="0">
              <a:solidFill>
                <a:schemeClr val="accent2"/>
              </a:solidFill>
            </a:endParaRPr>
          </a:p>
          <a:p>
            <a:pPr lvl="2"/>
            <a:r>
              <a:rPr lang="zh-CN" altLang="en-US" sz="1800" dirty="0"/>
              <a:t>控制函数</a:t>
            </a:r>
            <a:endParaRPr lang="en-US" altLang="zh-CN" sz="1800" dirty="0"/>
          </a:p>
          <a:p>
            <a:pPr lvl="2"/>
            <a:r>
              <a:rPr lang="zh-CN" altLang="en-US" sz="1800" dirty="0"/>
              <a:t>视图</a:t>
            </a:r>
            <a:endParaRPr lang="en-US" altLang="zh-CN" sz="1800" dirty="0"/>
          </a:p>
          <a:p>
            <a:pPr lvl="2"/>
            <a:r>
              <a:rPr lang="en-US" altLang="zh-CN" sz="1800" dirty="0"/>
              <a:t>OpenGL</a:t>
            </a:r>
            <a:r>
              <a:rPr lang="zh-CN" altLang="en-US" sz="1800" dirty="0"/>
              <a:t>的图元</a:t>
            </a:r>
            <a:endParaRPr lang="en-US" altLang="zh-CN" sz="1800" dirty="0"/>
          </a:p>
          <a:p>
            <a:pPr lvl="2"/>
            <a:r>
              <a:rPr lang="zh-CN" altLang="en-US" sz="1800" dirty="0"/>
              <a:t>属性</a:t>
            </a:r>
            <a:endParaRPr lang="en-US" sz="18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程序结构</a:t>
            </a:r>
            <a:endParaRPr lang="en-US" dirty="0"/>
          </a:p>
        </p:txBody>
      </p:sp>
      <p:sp>
        <p:nvSpPr>
          <p:cNvPr id="3" name="内容占位符 2"/>
          <p:cNvSpPr>
            <a:spLocks noGrp="1"/>
          </p:cNvSpPr>
          <p:nvPr>
            <p:ph idx="1"/>
          </p:nvPr>
        </p:nvSpPr>
        <p:spPr/>
        <p:txBody>
          <a:bodyPr/>
          <a:lstStyle/>
          <a:p>
            <a:r>
              <a:rPr lang="zh-CN" altLang="en-US" sz="2800" dirty="0"/>
              <a:t>绝大多数</a:t>
            </a:r>
            <a:r>
              <a:rPr lang="en-US" altLang="zh-CN" sz="2800" dirty="0"/>
              <a:t>OpenGL</a:t>
            </a:r>
            <a:r>
              <a:rPr lang="zh-CN" altLang="en-US" sz="2800" dirty="0"/>
              <a:t>程序具有类似的结构，包含下述函数</a:t>
            </a:r>
            <a:endParaRPr lang="en-US" altLang="zh-CN" sz="2800" dirty="0"/>
          </a:p>
          <a:p>
            <a:pPr marL="381000" lvl="1" indent="0">
              <a:buNone/>
            </a:pPr>
            <a:r>
              <a:rPr lang="en-US" altLang="zh-CN" sz="2000" b="1" dirty="0"/>
              <a:t>main</a:t>
            </a:r>
            <a:r>
              <a:rPr lang="zh-CN" altLang="en-US" sz="2000" b="1" dirty="0"/>
              <a:t>函数</a:t>
            </a:r>
            <a:endParaRPr lang="en-US" altLang="zh-CN" sz="2000" b="1" dirty="0"/>
          </a:p>
          <a:p>
            <a:pPr lvl="1"/>
            <a:r>
              <a:rPr lang="zh-CN" altLang="en-US" sz="2000" dirty="0"/>
              <a:t>定义回调函数</a:t>
            </a:r>
            <a:endParaRPr lang="en-US" altLang="zh-CN" sz="2000" dirty="0"/>
          </a:p>
          <a:p>
            <a:pPr lvl="1"/>
            <a:r>
              <a:rPr lang="zh-CN" altLang="en-US" sz="2000" dirty="0"/>
              <a:t>打开一个或多个具有指定属性的窗口</a:t>
            </a:r>
            <a:endParaRPr lang="en-US" altLang="zh-CN" sz="2000" dirty="0"/>
          </a:p>
          <a:p>
            <a:pPr lvl="1"/>
            <a:r>
              <a:rPr lang="en-US" altLang="zh-CN" sz="2000" dirty="0"/>
              <a:t> </a:t>
            </a:r>
            <a:r>
              <a:rPr lang="zh-CN" altLang="en-US" sz="2000" dirty="0"/>
              <a:t>进入事件循环（最后一条可执行语句）</a:t>
            </a:r>
            <a:endParaRPr lang="en-US" altLang="zh-CN" sz="2000" dirty="0"/>
          </a:p>
          <a:p>
            <a:pPr marL="381000" lvl="1" indent="0">
              <a:buNone/>
            </a:pPr>
            <a:r>
              <a:rPr lang="en-US" altLang="zh-CN" sz="2000" b="1" dirty="0" err="1"/>
              <a:t>init</a:t>
            </a:r>
            <a:r>
              <a:rPr lang="zh-CN" altLang="en-US" sz="2000" b="1" dirty="0"/>
              <a:t>函数 设置初始状态变量</a:t>
            </a:r>
            <a:endParaRPr lang="en-US" altLang="zh-CN" sz="2000" b="1" dirty="0"/>
          </a:p>
          <a:p>
            <a:pPr lvl="1"/>
            <a:r>
              <a:rPr lang="zh-CN" altLang="en-US" sz="2000" dirty="0"/>
              <a:t>视图</a:t>
            </a:r>
            <a:endParaRPr lang="en-US" altLang="zh-CN" sz="2000" dirty="0"/>
          </a:p>
          <a:p>
            <a:pPr lvl="1"/>
            <a:r>
              <a:rPr lang="zh-CN" altLang="en-US" sz="2000" dirty="0"/>
              <a:t>属性</a:t>
            </a:r>
            <a:endParaRPr lang="en-US" altLang="zh-CN" sz="2000" dirty="0"/>
          </a:p>
          <a:p>
            <a:pPr marL="381000" lvl="1" indent="0">
              <a:buNone/>
            </a:pPr>
            <a:r>
              <a:rPr lang="zh-CN" altLang="en-US" sz="2000" b="1" dirty="0"/>
              <a:t>回调函数</a:t>
            </a:r>
            <a:endParaRPr lang="en-US" altLang="zh-CN" sz="2000" dirty="0"/>
          </a:p>
          <a:p>
            <a:pPr lvl="1"/>
            <a:r>
              <a:rPr lang="zh-CN" altLang="en-US" sz="2000" dirty="0"/>
              <a:t>显示函数 </a:t>
            </a:r>
            <a:r>
              <a:rPr lang="en-US" altLang="zh-CN" sz="2000" dirty="0"/>
              <a:t>display()</a:t>
            </a:r>
            <a:endParaRPr lang="en-US" altLang="zh-CN" sz="2000" dirty="0"/>
          </a:p>
          <a:p>
            <a:pPr lvl="1"/>
            <a:r>
              <a:rPr lang="zh-CN" altLang="en-US" sz="2000" dirty="0"/>
              <a:t>输入和窗口函数</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程序结构</a:t>
            </a:r>
            <a:endParaRPr lang="en-US" dirty="0"/>
          </a:p>
        </p:txBody>
      </p:sp>
      <p:sp>
        <p:nvSpPr>
          <p:cNvPr id="3" name="内容占位符 2"/>
          <p:cNvSpPr>
            <a:spLocks noGrp="1"/>
          </p:cNvSpPr>
          <p:nvPr>
            <p:ph idx="1"/>
          </p:nvPr>
        </p:nvSpPr>
        <p:spPr/>
        <p:txBody>
          <a:bodyPr/>
          <a:lstStyle/>
          <a:p>
            <a:pPr marL="0" indent="0">
              <a:buNone/>
            </a:pPr>
            <a:r>
              <a:rPr lang="en-US" sz="2000" b="1" dirty="0"/>
              <a:t>#include &lt;GL/</a:t>
            </a:r>
            <a:r>
              <a:rPr lang="en-US" sz="2000" b="1" dirty="0" err="1"/>
              <a:t>glut.h</a:t>
            </a:r>
            <a:r>
              <a:rPr lang="en-US" sz="2000" b="1" dirty="0"/>
              <a:t>&gt;</a:t>
            </a:r>
            <a:endParaRPr lang="en-US" sz="2000" b="1" dirty="0"/>
          </a:p>
          <a:p>
            <a:pPr marL="0" indent="0">
              <a:buNone/>
            </a:pPr>
            <a:br>
              <a:rPr lang="en-US" sz="2000" dirty="0"/>
            </a:br>
            <a:r>
              <a:rPr lang="en-US" sz="2000" b="1" dirty="0" err="1"/>
              <a:t>int</a:t>
            </a:r>
            <a:r>
              <a:rPr lang="en-US" sz="2000" b="1" dirty="0"/>
              <a:t> main(</a:t>
            </a:r>
            <a:r>
              <a:rPr lang="en-US" sz="2000" b="1" dirty="0" err="1"/>
              <a:t>int</a:t>
            </a:r>
            <a:r>
              <a:rPr lang="en-US" sz="2000" b="1" dirty="0"/>
              <a:t> </a:t>
            </a:r>
            <a:r>
              <a:rPr lang="en-US" sz="2000" b="1" dirty="0" err="1"/>
              <a:t>argc</a:t>
            </a:r>
            <a:r>
              <a:rPr lang="en-US" sz="2000" b="1" dirty="0"/>
              <a:t>, char** </a:t>
            </a:r>
            <a:r>
              <a:rPr lang="en-US" sz="2000" b="1" dirty="0" err="1"/>
              <a:t>argv</a:t>
            </a:r>
            <a:r>
              <a:rPr lang="en-US" sz="2000" b="1" dirty="0"/>
              <a:t>)</a:t>
            </a:r>
            <a:br>
              <a:rPr lang="en-US" sz="2000" dirty="0"/>
            </a:br>
            <a:r>
              <a:rPr lang="en-US" sz="2000" b="1" dirty="0"/>
              <a:t>{</a:t>
            </a:r>
            <a:br>
              <a:rPr lang="en-US" sz="2000" dirty="0"/>
            </a:br>
            <a:r>
              <a:rPr lang="en-US" sz="2000" dirty="0"/>
              <a:t>	</a:t>
            </a:r>
            <a:r>
              <a:rPr lang="en-US" sz="2000" b="1" dirty="0" err="1"/>
              <a:t>glutInit</a:t>
            </a:r>
            <a:r>
              <a:rPr lang="en-US" sz="2000" b="1" dirty="0"/>
              <a:t>(&amp;</a:t>
            </a:r>
            <a:r>
              <a:rPr lang="en-US" sz="2000" b="1" dirty="0" err="1"/>
              <a:t>argc,argv</a:t>
            </a:r>
            <a:r>
              <a:rPr lang="en-US" sz="2000" b="1" dirty="0"/>
              <a:t>);</a:t>
            </a:r>
            <a:br>
              <a:rPr lang="en-US" sz="2000" dirty="0"/>
            </a:br>
            <a:r>
              <a:rPr lang="en-US" sz="2000" dirty="0"/>
              <a:t>	</a:t>
            </a:r>
            <a:r>
              <a:rPr lang="en-US" sz="2000" b="1" dirty="0" err="1"/>
              <a:t>glutInitDisplayMode</a:t>
            </a:r>
            <a:r>
              <a:rPr lang="en-US" sz="2000" b="1" dirty="0"/>
              <a:t>(GLUT_SINGLE | GLUT_RGB);</a:t>
            </a:r>
            <a:br>
              <a:rPr lang="en-US" sz="2000" dirty="0"/>
            </a:br>
            <a:r>
              <a:rPr lang="en-US" sz="2000" dirty="0"/>
              <a:t>	</a:t>
            </a:r>
            <a:r>
              <a:rPr lang="en-US" sz="2000" b="1" dirty="0" err="1"/>
              <a:t>glutInitWindowSize</a:t>
            </a:r>
            <a:r>
              <a:rPr lang="en-US" sz="2000" b="1" dirty="0"/>
              <a:t>(300,300);</a:t>
            </a:r>
            <a:br>
              <a:rPr lang="en-US" sz="2000" dirty="0"/>
            </a:br>
            <a:r>
              <a:rPr lang="en-US" sz="2000" dirty="0"/>
              <a:t>	</a:t>
            </a:r>
            <a:r>
              <a:rPr lang="en-US" sz="2000" b="1" dirty="0" err="1"/>
              <a:t>glutInitWindowPosition</a:t>
            </a:r>
            <a:r>
              <a:rPr lang="en-US" sz="2000" b="1" dirty="0"/>
              <a:t>(0,0);</a:t>
            </a:r>
            <a:br>
              <a:rPr lang="en-US" sz="2000" dirty="0"/>
            </a:br>
            <a:r>
              <a:rPr lang="en-US" sz="2000" dirty="0"/>
              <a:t>	</a:t>
            </a:r>
            <a:r>
              <a:rPr lang="en-US" sz="2000" b="1" dirty="0" err="1"/>
              <a:t>glutCreateWindow</a:t>
            </a:r>
            <a:r>
              <a:rPr lang="en-US" sz="2000" b="1" dirty="0"/>
              <a:t>("</a:t>
            </a:r>
            <a:r>
              <a:rPr lang="zh-CN" altLang="en-US" sz="2000" dirty="0"/>
              <a:t>简单示例</a:t>
            </a:r>
            <a:r>
              <a:rPr lang="zh-CN" altLang="en-US" sz="2000" b="1" dirty="0"/>
              <a:t>“</a:t>
            </a:r>
            <a:r>
              <a:rPr lang="en-US" altLang="zh-CN" sz="2000" b="1" dirty="0"/>
              <a:t>);</a:t>
            </a:r>
            <a:br>
              <a:rPr lang="zh-CN" altLang="en-US" sz="2000" dirty="0"/>
            </a:br>
            <a:r>
              <a:rPr lang="en-US" altLang="zh-CN" sz="2000" dirty="0"/>
              <a:t>	</a:t>
            </a:r>
            <a:r>
              <a:rPr lang="en-US" sz="2000" b="1" dirty="0" err="1"/>
              <a:t>glutDisplayFunc</a:t>
            </a:r>
            <a:r>
              <a:rPr lang="en-US" sz="2000" b="1" dirty="0"/>
              <a:t>(display);</a:t>
            </a:r>
            <a:br>
              <a:rPr lang="en-US" sz="2000" dirty="0"/>
            </a:br>
            <a:r>
              <a:rPr lang="en-US" sz="2000" dirty="0"/>
              <a:t>	</a:t>
            </a:r>
            <a:r>
              <a:rPr lang="en-US" sz="2000" b="1" dirty="0" err="1"/>
              <a:t>init</a:t>
            </a:r>
            <a:r>
              <a:rPr lang="en-US" sz="2000" b="1" dirty="0"/>
              <a:t>();</a:t>
            </a:r>
            <a:br>
              <a:rPr lang="en-US" sz="2000" dirty="0"/>
            </a:br>
            <a:r>
              <a:rPr lang="en-US" sz="2000" dirty="0"/>
              <a:t>	</a:t>
            </a:r>
            <a:r>
              <a:rPr lang="en-US" sz="2000" b="1" dirty="0" err="1"/>
              <a:t>glutMainLoop</a:t>
            </a:r>
            <a:r>
              <a:rPr lang="en-US" sz="2000" b="1" dirty="0"/>
              <a:t>();</a:t>
            </a:r>
            <a:br>
              <a:rPr lang="en-US" sz="2000" dirty="0"/>
            </a:br>
            <a:r>
              <a:rPr lang="en-US" sz="2000" b="1" dirty="0"/>
              <a:t>}</a:t>
            </a:r>
            <a:endParaRPr lang="en-US" sz="20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cxnSp>
        <p:nvCxnSpPr>
          <p:cNvPr id="6" name="直接箭头连接符 5"/>
          <p:cNvCxnSpPr/>
          <p:nvPr/>
        </p:nvCxnSpPr>
        <p:spPr bwMode="auto">
          <a:xfrm flipH="1" flipV="1">
            <a:off x="3276600" y="1752600"/>
            <a:ext cx="2590800" cy="228600"/>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11" name="文本框 10"/>
          <p:cNvSpPr txBox="1"/>
          <p:nvPr/>
        </p:nvSpPr>
        <p:spPr>
          <a:xfrm>
            <a:off x="5867400" y="1819245"/>
            <a:ext cx="2710999" cy="400110"/>
          </a:xfrm>
          <a:prstGeom prst="rect">
            <a:avLst/>
          </a:prstGeom>
          <a:noFill/>
        </p:spPr>
        <p:txBody>
          <a:bodyPr wrap="none" rtlCol="0">
            <a:spAutoFit/>
          </a:bodyPr>
          <a:lstStyle/>
          <a:p>
            <a:r>
              <a:rPr lang="en-US" sz="2000" dirty="0" err="1">
                <a:solidFill>
                  <a:schemeClr val="accent2"/>
                </a:solidFill>
                <a:latin typeface="+mj-lt"/>
                <a:ea typeface="+mj-ea"/>
              </a:rPr>
              <a:t>glut.h</a:t>
            </a:r>
            <a:r>
              <a:rPr lang="zh-CN" altLang="en-US" sz="2000" dirty="0">
                <a:solidFill>
                  <a:schemeClr val="accent2"/>
                </a:solidFill>
                <a:latin typeface="+mj-lt"/>
                <a:ea typeface="+mj-ea"/>
              </a:rPr>
              <a:t>包含了</a:t>
            </a:r>
            <a:r>
              <a:rPr lang="en-US" altLang="zh-CN" sz="2000" dirty="0" err="1">
                <a:solidFill>
                  <a:schemeClr val="accent2"/>
                </a:solidFill>
                <a:latin typeface="+mj-lt"/>
                <a:ea typeface="+mj-ea"/>
              </a:rPr>
              <a:t>gl.h</a:t>
            </a:r>
            <a:r>
              <a:rPr lang="zh-CN" altLang="en-US" sz="2000" dirty="0">
                <a:solidFill>
                  <a:schemeClr val="accent2"/>
                </a:solidFill>
                <a:latin typeface="+mj-lt"/>
                <a:ea typeface="+mj-ea"/>
              </a:rPr>
              <a:t>和</a:t>
            </a:r>
            <a:r>
              <a:rPr lang="en-US" altLang="zh-CN" sz="2000" dirty="0" err="1">
                <a:solidFill>
                  <a:schemeClr val="accent2"/>
                </a:solidFill>
                <a:latin typeface="+mj-lt"/>
                <a:ea typeface="+mj-ea"/>
              </a:rPr>
              <a:t>glu.h</a:t>
            </a:r>
            <a:endParaRPr lang="en-US" sz="2000" dirty="0">
              <a:solidFill>
                <a:schemeClr val="accent2"/>
              </a:solidFill>
              <a:latin typeface="+mj-lt"/>
              <a:ea typeface="+mj-ea"/>
            </a:endParaRPr>
          </a:p>
        </p:txBody>
      </p:sp>
      <p:cxnSp>
        <p:nvCxnSpPr>
          <p:cNvPr id="12" name="直接箭头连接符 11"/>
          <p:cNvCxnSpPr/>
          <p:nvPr/>
        </p:nvCxnSpPr>
        <p:spPr bwMode="auto">
          <a:xfrm flipH="1" flipV="1">
            <a:off x="5029200" y="3686145"/>
            <a:ext cx="1295400" cy="195277"/>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13" name="文本框 12"/>
          <p:cNvSpPr txBox="1"/>
          <p:nvPr/>
        </p:nvSpPr>
        <p:spPr>
          <a:xfrm>
            <a:off x="6343918" y="3686145"/>
            <a:ext cx="1210588" cy="400110"/>
          </a:xfrm>
          <a:prstGeom prst="rect">
            <a:avLst/>
          </a:prstGeom>
          <a:noFill/>
        </p:spPr>
        <p:txBody>
          <a:bodyPr wrap="none" rtlCol="0">
            <a:spAutoFit/>
          </a:bodyPr>
          <a:lstStyle/>
          <a:p>
            <a:r>
              <a:rPr lang="zh-CN" altLang="en-US" sz="2000" dirty="0">
                <a:solidFill>
                  <a:schemeClr val="accent2"/>
                </a:solidFill>
                <a:latin typeface="+mj-lt"/>
                <a:ea typeface="+mj-ea"/>
              </a:rPr>
              <a:t>窗口属性</a:t>
            </a:r>
            <a:endParaRPr lang="en-US" sz="2000" dirty="0">
              <a:solidFill>
                <a:schemeClr val="accent2"/>
              </a:solidFill>
              <a:latin typeface="+mj-lt"/>
              <a:ea typeface="+mj-ea"/>
            </a:endParaRPr>
          </a:p>
        </p:txBody>
      </p:sp>
      <p:cxnSp>
        <p:nvCxnSpPr>
          <p:cNvPr id="15" name="直接箭头连接符 14"/>
          <p:cNvCxnSpPr/>
          <p:nvPr/>
        </p:nvCxnSpPr>
        <p:spPr bwMode="auto">
          <a:xfrm flipH="1" flipV="1">
            <a:off x="4766295" y="4567162"/>
            <a:ext cx="1295400" cy="195277"/>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16" name="文本框 15"/>
          <p:cNvSpPr txBox="1"/>
          <p:nvPr/>
        </p:nvSpPr>
        <p:spPr>
          <a:xfrm>
            <a:off x="6081013" y="4567162"/>
            <a:ext cx="1723549" cy="400110"/>
          </a:xfrm>
          <a:prstGeom prst="rect">
            <a:avLst/>
          </a:prstGeom>
          <a:noFill/>
        </p:spPr>
        <p:txBody>
          <a:bodyPr wrap="none" rtlCol="0">
            <a:spAutoFit/>
          </a:bodyPr>
          <a:lstStyle/>
          <a:p>
            <a:r>
              <a:rPr lang="zh-CN" altLang="en-US" sz="2000" dirty="0">
                <a:solidFill>
                  <a:schemeClr val="accent2"/>
                </a:solidFill>
                <a:latin typeface="+mj-lt"/>
                <a:ea typeface="+mj-ea"/>
              </a:rPr>
              <a:t>设置回调函数</a:t>
            </a:r>
            <a:endParaRPr lang="en-US" sz="2000" dirty="0">
              <a:solidFill>
                <a:schemeClr val="accent2"/>
              </a:solidFill>
              <a:latin typeface="+mj-lt"/>
              <a:ea typeface="+mj-ea"/>
            </a:endParaRPr>
          </a:p>
        </p:txBody>
      </p:sp>
      <p:cxnSp>
        <p:nvCxnSpPr>
          <p:cNvPr id="17" name="直接箭头连接符 16"/>
          <p:cNvCxnSpPr/>
          <p:nvPr/>
        </p:nvCxnSpPr>
        <p:spPr bwMode="auto">
          <a:xfrm flipH="1" flipV="1">
            <a:off x="2514600" y="4861497"/>
            <a:ext cx="1295400" cy="195277"/>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18" name="文本框 17"/>
          <p:cNvSpPr txBox="1"/>
          <p:nvPr/>
        </p:nvSpPr>
        <p:spPr>
          <a:xfrm>
            <a:off x="3953351" y="4948102"/>
            <a:ext cx="1723549" cy="400110"/>
          </a:xfrm>
          <a:prstGeom prst="rect">
            <a:avLst/>
          </a:prstGeom>
          <a:noFill/>
        </p:spPr>
        <p:txBody>
          <a:bodyPr wrap="none" rtlCol="0">
            <a:spAutoFit/>
          </a:bodyPr>
          <a:lstStyle/>
          <a:p>
            <a:r>
              <a:rPr lang="zh-CN" altLang="en-US" sz="2000" dirty="0">
                <a:solidFill>
                  <a:schemeClr val="accent2"/>
                </a:solidFill>
                <a:latin typeface="+mj-lt"/>
                <a:ea typeface="+mj-ea"/>
              </a:rPr>
              <a:t>设置初始状态</a:t>
            </a:r>
            <a:endParaRPr lang="en-US" sz="2000" dirty="0">
              <a:solidFill>
                <a:schemeClr val="accent2"/>
              </a:solidFill>
              <a:latin typeface="+mj-lt"/>
              <a:ea typeface="+mj-ea"/>
            </a:endParaRPr>
          </a:p>
        </p:txBody>
      </p:sp>
      <p:cxnSp>
        <p:nvCxnSpPr>
          <p:cNvPr id="19" name="直接箭头连接符 18"/>
          <p:cNvCxnSpPr/>
          <p:nvPr/>
        </p:nvCxnSpPr>
        <p:spPr bwMode="auto">
          <a:xfrm flipH="1" flipV="1">
            <a:off x="3124200" y="5348212"/>
            <a:ext cx="1333500" cy="315409"/>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20" name="文本框 19"/>
          <p:cNvSpPr txBox="1"/>
          <p:nvPr/>
        </p:nvSpPr>
        <p:spPr>
          <a:xfrm>
            <a:off x="4601051" y="5554948"/>
            <a:ext cx="3005951" cy="400110"/>
          </a:xfrm>
          <a:prstGeom prst="rect">
            <a:avLst/>
          </a:prstGeom>
          <a:noFill/>
        </p:spPr>
        <p:txBody>
          <a:bodyPr wrap="none" rtlCol="0">
            <a:spAutoFit/>
          </a:bodyPr>
          <a:lstStyle/>
          <a:p>
            <a:r>
              <a:rPr lang="zh-CN" altLang="en-US" sz="2000" dirty="0">
                <a:solidFill>
                  <a:schemeClr val="accent2"/>
                </a:solidFill>
                <a:latin typeface="+mj-lt"/>
                <a:ea typeface="+mj-ea"/>
              </a:rPr>
              <a:t>一切就绪，进入消息循环</a:t>
            </a:r>
            <a:endParaRPr lang="en-US" sz="2000" dirty="0">
              <a:solidFill>
                <a:schemeClr val="accent2"/>
              </a:solidFill>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ea typeface="楷体" panose="02010609060101010101" pitchFamily="49" charset="-122"/>
              </a:rPr>
              <a:t>Image Formation Revisited</a:t>
            </a:r>
            <a:br>
              <a:rPr lang="en-US" altLang="en-US" dirty="0">
                <a:ea typeface="楷体" panose="02010609060101010101" pitchFamily="49" charset="-122"/>
              </a:rPr>
            </a:br>
            <a:r>
              <a:rPr lang="zh-CN" altLang="en-US" dirty="0">
                <a:ea typeface="楷体" panose="02010609060101010101" pitchFamily="49" charset="-122"/>
              </a:rPr>
              <a:t>（成像模型回顾）</a:t>
            </a:r>
            <a:endParaRPr lang="en-US" dirty="0">
              <a:ea typeface="楷体" panose="02010609060101010101" pitchFamily="49" charset="-122"/>
            </a:endParaRPr>
          </a:p>
        </p:txBody>
      </p:sp>
      <p:sp>
        <p:nvSpPr>
          <p:cNvPr id="3" name="内容占位符 2"/>
          <p:cNvSpPr>
            <a:spLocks noGrp="1"/>
          </p:cNvSpPr>
          <p:nvPr>
            <p:ph idx="1"/>
          </p:nvPr>
        </p:nvSpPr>
        <p:spPr/>
        <p:txBody>
          <a:bodyPr/>
          <a:lstStyle/>
          <a:p>
            <a:r>
              <a:rPr lang="en-US" altLang="en-US" dirty="0"/>
              <a:t>Can we mimic the synthetic camera model to design graphics hardware and  software? </a:t>
            </a:r>
            <a:r>
              <a:rPr lang="zh-CN" altLang="en-US" dirty="0"/>
              <a:t>（可否模拟虚拟相机）</a:t>
            </a:r>
            <a:endParaRPr lang="en-US" altLang="en-US" dirty="0"/>
          </a:p>
          <a:p>
            <a:r>
              <a:rPr lang="en-US" altLang="en-US" dirty="0"/>
              <a:t>Application Programming Interface (API)</a:t>
            </a:r>
            <a:endParaRPr lang="en-US" altLang="en-US" dirty="0"/>
          </a:p>
          <a:p>
            <a:pPr lvl="1"/>
            <a:r>
              <a:rPr lang="en-US" altLang="en-US" dirty="0"/>
              <a:t>Need only specify </a:t>
            </a:r>
            <a:endParaRPr lang="en-US" altLang="en-US" dirty="0"/>
          </a:p>
          <a:p>
            <a:pPr lvl="2"/>
            <a:r>
              <a:rPr lang="en-US" altLang="en-US" dirty="0"/>
              <a:t>Objects </a:t>
            </a:r>
            <a:r>
              <a:rPr lang="zh-CN" altLang="en-US" dirty="0"/>
              <a:t>（物体）</a:t>
            </a:r>
            <a:endParaRPr lang="en-US" altLang="en-US" dirty="0"/>
          </a:p>
          <a:p>
            <a:pPr lvl="2"/>
            <a:r>
              <a:rPr lang="en-US" altLang="en-US" dirty="0"/>
              <a:t>Materials </a:t>
            </a:r>
            <a:r>
              <a:rPr lang="zh-CN" altLang="en-US" dirty="0"/>
              <a:t>（材质）</a:t>
            </a:r>
            <a:endParaRPr lang="en-US" altLang="en-US" dirty="0"/>
          </a:p>
          <a:p>
            <a:pPr lvl="2"/>
            <a:r>
              <a:rPr lang="en-US" altLang="en-US" dirty="0"/>
              <a:t>Viewer </a:t>
            </a:r>
            <a:r>
              <a:rPr lang="zh-CN" altLang="en-US" dirty="0"/>
              <a:t>（观察者）</a:t>
            </a:r>
            <a:endParaRPr lang="en-US" altLang="en-US" dirty="0"/>
          </a:p>
          <a:p>
            <a:pPr lvl="2"/>
            <a:r>
              <a:rPr lang="en-US" altLang="en-US" dirty="0"/>
              <a:t>Lights </a:t>
            </a:r>
            <a:r>
              <a:rPr lang="zh-CN" altLang="en-US" dirty="0"/>
              <a:t>（光源）</a:t>
            </a:r>
            <a:endParaRPr lang="en-US" altLang="en-US" dirty="0"/>
          </a:p>
          <a:p>
            <a:r>
              <a:rPr lang="en-US" altLang="en-US" dirty="0"/>
              <a:t>But how is the API implemented?</a:t>
            </a:r>
            <a:endParaRPr lang="en-US"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solidFill>
                  <a:schemeClr val="accent2"/>
                </a:solidFill>
              </a:rPr>
              <a:t>图形流水线介绍</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编程基础知识</a:t>
            </a:r>
            <a:endParaRPr lang="en-US" altLang="zh-CN"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程序的结构</a:t>
            </a:r>
            <a:endParaRPr lang="en-US" altLang="zh-CN" sz="1800" dirty="0">
              <a:solidFill>
                <a:schemeClr val="accent2"/>
              </a:solidFill>
            </a:endParaRPr>
          </a:p>
          <a:p>
            <a:pPr lvl="2"/>
            <a:r>
              <a:rPr lang="zh-CN" altLang="en-US" sz="1800" dirty="0">
                <a:solidFill>
                  <a:schemeClr val="accent2"/>
                </a:solidFill>
              </a:rPr>
              <a:t>控制函数</a:t>
            </a:r>
            <a:endParaRPr lang="en-US" altLang="zh-CN" sz="1800" dirty="0">
              <a:solidFill>
                <a:schemeClr val="accent2"/>
              </a:solidFill>
            </a:endParaRPr>
          </a:p>
          <a:p>
            <a:pPr lvl="2"/>
            <a:r>
              <a:rPr lang="zh-CN" altLang="en-US" sz="1800" dirty="0"/>
              <a:t>视图</a:t>
            </a:r>
            <a:endParaRPr lang="en-US" altLang="zh-CN" sz="1800" dirty="0"/>
          </a:p>
          <a:p>
            <a:pPr lvl="2"/>
            <a:r>
              <a:rPr lang="en-US" altLang="zh-CN" sz="1800" dirty="0"/>
              <a:t>OpenGL</a:t>
            </a:r>
            <a:r>
              <a:rPr lang="zh-CN" altLang="en-US" sz="1800" dirty="0"/>
              <a:t>的图元</a:t>
            </a:r>
            <a:endParaRPr lang="en-US" altLang="zh-CN" sz="1800" dirty="0"/>
          </a:p>
          <a:p>
            <a:pPr lvl="2"/>
            <a:r>
              <a:rPr lang="zh-CN" altLang="en-US" sz="1800" dirty="0"/>
              <a:t>属性</a:t>
            </a:r>
            <a:endParaRPr lang="en-US" sz="18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控制函数</a:t>
            </a:r>
            <a:endParaRPr lang="en-US" dirty="0"/>
          </a:p>
        </p:txBody>
      </p:sp>
      <p:sp>
        <p:nvSpPr>
          <p:cNvPr id="3" name="内容占位符 2"/>
          <p:cNvSpPr>
            <a:spLocks noGrp="1"/>
          </p:cNvSpPr>
          <p:nvPr>
            <p:ph idx="1"/>
          </p:nvPr>
        </p:nvSpPr>
        <p:spPr/>
        <p:txBody>
          <a:bodyPr/>
          <a:lstStyle/>
          <a:p>
            <a:r>
              <a:rPr lang="zh-CN" altLang="en-US" dirty="0"/>
              <a:t>控制函数</a:t>
            </a:r>
            <a:br>
              <a:rPr lang="zh-CN" altLang="en-US" dirty="0"/>
            </a:br>
            <a:r>
              <a:rPr lang="en-US" altLang="zh-CN" dirty="0"/>
              <a:t>– </a:t>
            </a:r>
            <a:r>
              <a:rPr lang="zh-CN" altLang="en-US" dirty="0"/>
              <a:t>与窗口系统通信</a:t>
            </a:r>
            <a:r>
              <a:rPr lang="en-US" altLang="zh-CN" dirty="0"/>
              <a:t>,</a:t>
            </a:r>
            <a:r>
              <a:rPr lang="zh-CN" altLang="en-US" dirty="0"/>
              <a:t>例如</a:t>
            </a:r>
            <a:r>
              <a:rPr lang="en-US" altLang="zh-CN" dirty="0"/>
              <a:t>:</a:t>
            </a:r>
            <a:r>
              <a:rPr lang="en-US" altLang="zh-CN" dirty="0" err="1"/>
              <a:t>glFlush</a:t>
            </a:r>
            <a:r>
              <a:rPr lang="zh-CN" altLang="en-US" dirty="0"/>
              <a:t>等</a:t>
            </a:r>
            <a:br>
              <a:rPr lang="zh-CN" altLang="en-US" dirty="0"/>
            </a:br>
            <a:r>
              <a:rPr lang="en-US" altLang="zh-CN" dirty="0"/>
              <a:t>– </a:t>
            </a:r>
            <a:r>
              <a:rPr lang="zh-CN" altLang="en-US" dirty="0"/>
              <a:t>处理程序执行期间发生的错误</a:t>
            </a:r>
            <a:br>
              <a:rPr lang="zh-CN" altLang="en-US" dirty="0"/>
            </a:br>
            <a:r>
              <a:rPr lang="en-US" altLang="zh-CN" dirty="0"/>
              <a:t>• GLUT</a:t>
            </a:r>
            <a:r>
              <a:rPr lang="zh-CN" altLang="en-US" dirty="0"/>
              <a:t>库函数</a:t>
            </a:r>
            <a:br>
              <a:rPr lang="zh-CN" altLang="en-US" dirty="0"/>
            </a:br>
            <a:r>
              <a:rPr lang="en-US" altLang="zh-CN" dirty="0"/>
              <a:t>– </a:t>
            </a:r>
            <a:r>
              <a:rPr lang="zh-CN" altLang="en-US" dirty="0"/>
              <a:t>窗口管理</a:t>
            </a:r>
            <a:br>
              <a:rPr lang="zh-CN" altLang="en-US" dirty="0"/>
            </a:br>
            <a:r>
              <a:rPr lang="en-US" altLang="zh-CN" dirty="0"/>
              <a:t>– </a:t>
            </a:r>
            <a:r>
              <a:rPr lang="zh-CN" altLang="en-US" dirty="0"/>
              <a:t>事件处理循环</a:t>
            </a:r>
            <a:br>
              <a:rPr lang="zh-CN" altLang="en-US" dirty="0"/>
            </a:br>
            <a:r>
              <a:rPr lang="en-US" altLang="zh-CN" dirty="0"/>
              <a:t>– </a:t>
            </a:r>
            <a:r>
              <a:rPr lang="zh-CN" altLang="en-US" dirty="0"/>
              <a:t>回调函数机制</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什么是窗口</a:t>
            </a:r>
            <a:endParaRPr lang="en-US" dirty="0"/>
          </a:p>
        </p:txBody>
      </p:sp>
      <p:sp>
        <p:nvSpPr>
          <p:cNvPr id="3" name="内容占位符 2"/>
          <p:cNvSpPr>
            <a:spLocks noGrp="1"/>
          </p:cNvSpPr>
          <p:nvPr>
            <p:ph idx="1"/>
          </p:nvPr>
        </p:nvSpPr>
        <p:spPr/>
        <p:txBody>
          <a:bodyPr/>
          <a:lstStyle/>
          <a:p>
            <a:r>
              <a:rPr lang="zh-CN" altLang="en-US" sz="2800" dirty="0"/>
              <a:t>窗口：显示器上的一块矩形区域</a:t>
            </a:r>
            <a:endParaRPr lang="en-US" altLang="zh-CN" sz="2800" dirty="0"/>
          </a:p>
          <a:p>
            <a:r>
              <a:rPr lang="zh-CN" altLang="en-US" sz="2800" dirty="0"/>
              <a:t>窗口内的位置用窗口坐标来指定，单位是</a:t>
            </a:r>
            <a:br>
              <a:rPr lang="zh-CN" altLang="en-US" sz="2800" dirty="0"/>
            </a:br>
            <a:r>
              <a:rPr lang="zh-CN" altLang="en-US" sz="2800" dirty="0"/>
              <a:t>像素</a:t>
            </a:r>
            <a:br>
              <a:rPr lang="zh-CN" altLang="en-US" sz="2800" dirty="0"/>
            </a:br>
            <a:r>
              <a:rPr lang="en-US" altLang="zh-CN" sz="2800" dirty="0"/>
              <a:t>– </a:t>
            </a:r>
            <a:r>
              <a:rPr lang="zh-CN" altLang="en-US" sz="2800" dirty="0"/>
              <a:t>科学和工程中，左下角是原点</a:t>
            </a:r>
            <a:r>
              <a:rPr lang="en-US" altLang="zh-CN" sz="2800" dirty="0"/>
              <a:t>(0,0)</a:t>
            </a:r>
            <a:br>
              <a:rPr lang="en-US" altLang="zh-CN" sz="2800" dirty="0"/>
            </a:br>
            <a:r>
              <a:rPr lang="en-US" altLang="zh-CN" sz="2800" dirty="0"/>
              <a:t>– </a:t>
            </a:r>
            <a:r>
              <a:rPr lang="zh-CN" altLang="en-US" sz="2800" dirty="0"/>
              <a:t>光栅显示器按照从上到下，从左到右的顺序进</a:t>
            </a:r>
            <a:br>
              <a:rPr lang="zh-CN" altLang="en-US" sz="2800" dirty="0"/>
            </a:br>
            <a:r>
              <a:rPr lang="zh-CN" altLang="en-US" sz="2800" dirty="0"/>
              <a:t>行扫描，所以左上角是原点</a:t>
            </a:r>
            <a:br>
              <a:rPr lang="zh-CN" altLang="en-US" sz="2800" dirty="0"/>
            </a:br>
            <a:r>
              <a:rPr lang="en-US" altLang="zh-CN" sz="2800" dirty="0">
                <a:solidFill>
                  <a:schemeClr val="accent2"/>
                </a:solidFill>
              </a:rPr>
              <a:t>– OpenGL</a:t>
            </a:r>
            <a:r>
              <a:rPr lang="zh-CN" altLang="en-US" sz="2800" dirty="0">
                <a:solidFill>
                  <a:schemeClr val="accent2"/>
                </a:solidFill>
              </a:rPr>
              <a:t>命令假定原点在左下角</a:t>
            </a:r>
            <a:br>
              <a:rPr lang="zh-CN" altLang="en-US" sz="2800" dirty="0">
                <a:solidFill>
                  <a:schemeClr val="accent2"/>
                </a:solidFill>
              </a:rPr>
            </a:br>
            <a:r>
              <a:rPr lang="en-US" altLang="zh-CN" sz="2800" dirty="0">
                <a:solidFill>
                  <a:schemeClr val="accent2"/>
                </a:solidFill>
              </a:rPr>
              <a:t>– </a:t>
            </a:r>
            <a:r>
              <a:rPr lang="zh-CN" altLang="en-US" sz="2800" dirty="0">
                <a:solidFill>
                  <a:schemeClr val="accent2"/>
                </a:solidFill>
              </a:rPr>
              <a:t>窗口系统返回的信息（例如鼠标位置）假定原</a:t>
            </a:r>
            <a:br>
              <a:rPr lang="zh-CN" altLang="en-US" sz="2800" dirty="0">
                <a:solidFill>
                  <a:schemeClr val="accent2"/>
                </a:solidFill>
              </a:rPr>
            </a:br>
            <a:r>
              <a:rPr lang="zh-CN" altLang="en-US" sz="2800" dirty="0">
                <a:solidFill>
                  <a:schemeClr val="accent2"/>
                </a:solidFill>
              </a:rPr>
              <a:t>点在左上角</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GLUT</a:t>
            </a:r>
            <a:r>
              <a:rPr lang="zh-CN" altLang="en-US" dirty="0"/>
              <a:t>窗口管理</a:t>
            </a:r>
            <a:endParaRPr lang="en-US" dirty="0"/>
          </a:p>
        </p:txBody>
      </p:sp>
      <p:sp>
        <p:nvSpPr>
          <p:cNvPr id="3" name="内容占位符 2"/>
          <p:cNvSpPr>
            <a:spLocks noGrp="1"/>
          </p:cNvSpPr>
          <p:nvPr>
            <p:ph idx="1"/>
          </p:nvPr>
        </p:nvSpPr>
        <p:spPr/>
        <p:txBody>
          <a:bodyPr/>
          <a:lstStyle/>
          <a:p>
            <a:r>
              <a:rPr lang="zh-CN" altLang="en-US" sz="2000" dirty="0"/>
              <a:t>初始化</a:t>
            </a:r>
            <a:r>
              <a:rPr lang="en-US" sz="2000" dirty="0"/>
              <a:t>GLUT， </a:t>
            </a:r>
            <a:r>
              <a:rPr lang="zh-CN" altLang="en-US" sz="2000" dirty="0"/>
              <a:t>在调用其他</a:t>
            </a:r>
            <a:r>
              <a:rPr lang="en-US" sz="2000" dirty="0"/>
              <a:t>GLUT</a:t>
            </a:r>
            <a:r>
              <a:rPr lang="zh-CN" altLang="en-US" sz="2000" dirty="0"/>
              <a:t>函数前调用</a:t>
            </a:r>
            <a:br>
              <a:rPr lang="zh-CN" altLang="en-US" sz="2000" dirty="0"/>
            </a:br>
            <a:r>
              <a:rPr lang="en-US" sz="2000" b="1" dirty="0"/>
              <a:t>void </a:t>
            </a:r>
            <a:r>
              <a:rPr lang="en-US" sz="2000" b="1" dirty="0" err="1"/>
              <a:t>glutInit</a:t>
            </a:r>
            <a:r>
              <a:rPr lang="en-US" sz="2000" b="1" dirty="0"/>
              <a:t>(</a:t>
            </a:r>
            <a:r>
              <a:rPr lang="en-US" sz="2000" b="1" dirty="0" err="1"/>
              <a:t>int</a:t>
            </a:r>
            <a:r>
              <a:rPr lang="en-US" sz="2000" b="1" dirty="0"/>
              <a:t> * </a:t>
            </a:r>
            <a:r>
              <a:rPr lang="en-US" sz="2000" b="1" dirty="0" err="1"/>
              <a:t>argc</a:t>
            </a:r>
            <a:r>
              <a:rPr lang="en-US" sz="2000" b="1" dirty="0"/>
              <a:t>, char ** </a:t>
            </a:r>
            <a:r>
              <a:rPr lang="en-US" sz="2000" b="1" dirty="0" err="1"/>
              <a:t>argv</a:t>
            </a:r>
            <a:r>
              <a:rPr lang="en-US" sz="2000" b="1" dirty="0"/>
              <a:t>)</a:t>
            </a:r>
            <a:endParaRPr lang="en-US" sz="2000" dirty="0"/>
          </a:p>
          <a:p>
            <a:r>
              <a:rPr lang="zh-CN" altLang="en-US" sz="2000" dirty="0"/>
              <a:t>设置窗口的初始宽度和高度，单位为像素，缺省</a:t>
            </a:r>
            <a:r>
              <a:rPr lang="en-US" altLang="zh-CN" sz="2000" dirty="0"/>
              <a:t>300</a:t>
            </a:r>
            <a:r>
              <a:rPr lang="en-US" sz="2000" dirty="0"/>
              <a:t>x300</a:t>
            </a:r>
            <a:br>
              <a:rPr lang="en-US" sz="2000" dirty="0"/>
            </a:br>
            <a:r>
              <a:rPr lang="en-US" sz="2000" b="1" dirty="0"/>
              <a:t>void </a:t>
            </a:r>
            <a:r>
              <a:rPr lang="en-US" sz="2000" b="1" dirty="0" err="1"/>
              <a:t>glutInitWindowSize</a:t>
            </a:r>
            <a:r>
              <a:rPr lang="en-US" sz="2000" b="1" dirty="0"/>
              <a:t>(</a:t>
            </a:r>
            <a:r>
              <a:rPr lang="en-US" sz="2000" b="1" dirty="0" err="1"/>
              <a:t>int</a:t>
            </a:r>
            <a:r>
              <a:rPr lang="en-US" sz="2000" b="1" dirty="0"/>
              <a:t> width, </a:t>
            </a:r>
            <a:r>
              <a:rPr lang="en-US" sz="2000" b="1" dirty="0" err="1"/>
              <a:t>int</a:t>
            </a:r>
            <a:r>
              <a:rPr lang="en-US" sz="2000" b="1" dirty="0"/>
              <a:t> height)</a:t>
            </a:r>
            <a:endParaRPr lang="en-US" sz="2000" dirty="0"/>
          </a:p>
          <a:p>
            <a:r>
              <a:rPr lang="zh-CN" altLang="en-US" sz="2000" dirty="0"/>
              <a:t>窗口左上角相对于屏幕左上角的位置，单位为像素，缺省</a:t>
            </a:r>
            <a:r>
              <a:rPr lang="en-US" altLang="zh-CN" sz="2000" dirty="0"/>
              <a:t>(0,0)</a:t>
            </a:r>
            <a:br>
              <a:rPr lang="en-US" altLang="zh-CN" sz="2000" dirty="0"/>
            </a:br>
            <a:r>
              <a:rPr lang="en-US" sz="2000" b="1" dirty="0"/>
              <a:t>void </a:t>
            </a:r>
            <a:r>
              <a:rPr lang="en-US" sz="2000" b="1" dirty="0" err="1"/>
              <a:t>glutInitWindowPosition</a:t>
            </a:r>
            <a:r>
              <a:rPr lang="en-US" sz="2000" b="1" dirty="0"/>
              <a:t>(</a:t>
            </a:r>
            <a:r>
              <a:rPr lang="en-US" sz="2000" b="1" dirty="0" err="1"/>
              <a:t>int</a:t>
            </a:r>
            <a:r>
              <a:rPr lang="en-US" sz="2000" b="1" dirty="0"/>
              <a:t> x, </a:t>
            </a:r>
            <a:r>
              <a:rPr lang="en-US" sz="2000" b="1" dirty="0" err="1"/>
              <a:t>int</a:t>
            </a:r>
            <a:r>
              <a:rPr lang="en-US" sz="2000" b="1" dirty="0"/>
              <a:t> y)</a:t>
            </a:r>
            <a:endParaRPr lang="en-US" sz="2000" dirty="0"/>
          </a:p>
          <a:p>
            <a:r>
              <a:rPr lang="zh-CN" altLang="en-US" sz="2000" dirty="0"/>
              <a:t>设置窗口的显示模式</a:t>
            </a:r>
            <a:br>
              <a:rPr lang="zh-CN" altLang="en-US" sz="2000" dirty="0"/>
            </a:br>
            <a:r>
              <a:rPr lang="en-US" sz="2000" b="1" dirty="0"/>
              <a:t>void </a:t>
            </a:r>
            <a:r>
              <a:rPr lang="en-US" sz="2000" b="1" dirty="0" err="1"/>
              <a:t>glutInitDisplayMode</a:t>
            </a:r>
            <a:r>
              <a:rPr lang="en-US" sz="2000" b="1" dirty="0"/>
              <a:t>(unsigned </a:t>
            </a:r>
            <a:r>
              <a:rPr lang="en-US" sz="2000" b="1" dirty="0" err="1"/>
              <a:t>int</a:t>
            </a:r>
            <a:r>
              <a:rPr lang="en-US" sz="2000" b="1" dirty="0"/>
              <a:t> mode)</a:t>
            </a:r>
            <a:br>
              <a:rPr lang="en-US" sz="2000" dirty="0"/>
            </a:br>
            <a:r>
              <a:rPr lang="en-US" sz="2000" dirty="0"/>
              <a:t>– </a:t>
            </a:r>
            <a:r>
              <a:rPr lang="zh-CN" altLang="en-US" sz="2000" dirty="0"/>
              <a:t>颜色模型： </a:t>
            </a:r>
            <a:r>
              <a:rPr lang="en-US" sz="2000" dirty="0"/>
              <a:t>GL_RGB/GL_RGBA – RGB</a:t>
            </a:r>
            <a:r>
              <a:rPr lang="zh-CN" altLang="en-US" sz="2000" dirty="0"/>
              <a:t>颜色</a:t>
            </a:r>
            <a:r>
              <a:rPr lang="en-US" altLang="zh-CN" sz="2000" dirty="0"/>
              <a:t>(</a:t>
            </a:r>
            <a:r>
              <a:rPr lang="zh-CN" altLang="en-US" sz="2000" dirty="0"/>
              <a:t>默认</a:t>
            </a:r>
            <a:r>
              <a:rPr lang="en-US" altLang="zh-CN" sz="2000" dirty="0"/>
              <a:t>) </a:t>
            </a:r>
            <a:r>
              <a:rPr lang="zh-CN" altLang="en-US" sz="2000" dirty="0"/>
              <a:t>； </a:t>
            </a:r>
            <a:r>
              <a:rPr lang="en-US" sz="2000" dirty="0"/>
              <a:t>GL_INDEX – </a:t>
            </a:r>
            <a:r>
              <a:rPr lang="zh-CN" altLang="en-US" sz="2000" dirty="0"/>
              <a:t>索引颜色</a:t>
            </a:r>
            <a:br>
              <a:rPr lang="zh-CN" altLang="en-US" sz="2000" dirty="0"/>
            </a:br>
            <a:r>
              <a:rPr lang="en-US" altLang="zh-CN" sz="2000" dirty="0"/>
              <a:t>– </a:t>
            </a:r>
            <a:r>
              <a:rPr lang="zh-CN" altLang="en-US" sz="2000" dirty="0"/>
              <a:t>缓冲区类型： </a:t>
            </a:r>
            <a:r>
              <a:rPr lang="en-US" sz="2000" dirty="0"/>
              <a:t>GL_SINGLE – </a:t>
            </a:r>
            <a:r>
              <a:rPr lang="zh-CN" altLang="en-US" sz="2000" dirty="0"/>
              <a:t>单缓冲区</a:t>
            </a:r>
            <a:r>
              <a:rPr lang="en-US" altLang="zh-CN" sz="2000" dirty="0"/>
              <a:t>(</a:t>
            </a:r>
            <a:r>
              <a:rPr lang="zh-CN" altLang="en-US" sz="2000" dirty="0"/>
              <a:t>默认</a:t>
            </a:r>
            <a:r>
              <a:rPr lang="en-US" altLang="zh-CN" sz="2000" dirty="0"/>
              <a:t>)</a:t>
            </a:r>
            <a:r>
              <a:rPr lang="zh-CN" altLang="en-US" sz="2000" dirty="0"/>
              <a:t>； </a:t>
            </a:r>
            <a:r>
              <a:rPr lang="en-US" sz="2000" dirty="0"/>
              <a:t>GL_DOUBLE – </a:t>
            </a:r>
            <a:r>
              <a:rPr lang="zh-CN" altLang="en-US" sz="2000" dirty="0"/>
              <a:t>双缓冲</a:t>
            </a:r>
            <a:br>
              <a:rPr lang="zh-CN" altLang="en-US" sz="2000" dirty="0"/>
            </a:br>
            <a:r>
              <a:rPr lang="en-US" altLang="zh-CN" sz="2000" dirty="0"/>
              <a:t>– </a:t>
            </a:r>
            <a:r>
              <a:rPr lang="zh-CN" altLang="en-US" sz="2000" dirty="0"/>
              <a:t>属性选项按逻辑或组合在一起</a:t>
            </a:r>
            <a:endParaRPr lang="en-US" altLang="zh-CN" sz="2000" dirty="0"/>
          </a:p>
          <a:p>
            <a:r>
              <a:rPr lang="zh-CN" altLang="en-US" sz="2000" dirty="0"/>
              <a:t>创建窗口，标题为</a:t>
            </a:r>
            <a:r>
              <a:rPr lang="en-US" sz="2000" b="1" dirty="0"/>
              <a:t>title</a:t>
            </a:r>
            <a:r>
              <a:rPr lang="en-US" sz="2000" dirty="0"/>
              <a:t>。</a:t>
            </a:r>
            <a:r>
              <a:rPr lang="zh-CN" altLang="en-US" sz="2000" dirty="0"/>
              <a:t>调用</a:t>
            </a:r>
            <a:r>
              <a:rPr lang="en-US" sz="2000" b="1" dirty="0" err="1"/>
              <a:t>glutMainLoop</a:t>
            </a:r>
            <a:r>
              <a:rPr lang="en-US" sz="2000" b="1" dirty="0"/>
              <a:t>()</a:t>
            </a:r>
            <a:r>
              <a:rPr lang="zh-CN" altLang="en-US" sz="2000" dirty="0"/>
              <a:t>之前，窗口不会显示</a:t>
            </a:r>
            <a:br>
              <a:rPr lang="zh-CN" altLang="en-US" sz="2000" dirty="0"/>
            </a:br>
            <a:r>
              <a:rPr lang="en-US" sz="2000" b="1" dirty="0" err="1"/>
              <a:t>int</a:t>
            </a:r>
            <a:r>
              <a:rPr lang="en-US" sz="2000" b="1" dirty="0"/>
              <a:t> </a:t>
            </a:r>
            <a:r>
              <a:rPr lang="en-US" sz="2000" b="1" dirty="0" err="1"/>
              <a:t>glutCreateWindow</a:t>
            </a:r>
            <a:r>
              <a:rPr lang="en-US" sz="2000" b="1" dirty="0"/>
              <a:t>(char * title)</a:t>
            </a:r>
            <a:endParaRPr lang="en-US" sz="20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GLUT</a:t>
            </a:r>
            <a:r>
              <a:rPr lang="zh-CN" altLang="en-US" dirty="0"/>
              <a:t>事件处理</a:t>
            </a:r>
            <a:endParaRPr lang="en-US" dirty="0"/>
          </a:p>
        </p:txBody>
      </p:sp>
      <p:sp>
        <p:nvSpPr>
          <p:cNvPr id="3" name="内容占位符 2"/>
          <p:cNvSpPr>
            <a:spLocks noGrp="1"/>
          </p:cNvSpPr>
          <p:nvPr>
            <p:ph idx="1"/>
          </p:nvPr>
        </p:nvSpPr>
        <p:spPr/>
        <p:txBody>
          <a:bodyPr/>
          <a:lstStyle/>
          <a:p>
            <a:r>
              <a:rPr lang="en-US" altLang="zh-CN" sz="2400" dirty="0"/>
              <a:t>GLUT</a:t>
            </a:r>
            <a:r>
              <a:rPr lang="zh-CN" altLang="en-US" sz="2400" dirty="0"/>
              <a:t>事件处理循环</a:t>
            </a:r>
            <a:br>
              <a:rPr lang="zh-CN" altLang="en-US" sz="2400" dirty="0"/>
            </a:br>
            <a:r>
              <a:rPr lang="en-US" altLang="zh-CN" sz="2400" b="1" dirty="0"/>
              <a:t>void </a:t>
            </a:r>
            <a:r>
              <a:rPr lang="en-US" altLang="zh-CN" sz="2400" b="1" dirty="0" err="1"/>
              <a:t>glutMainLoop</a:t>
            </a:r>
            <a:r>
              <a:rPr lang="en-US" altLang="zh-CN" sz="2400" b="1" dirty="0"/>
              <a:t>()</a:t>
            </a:r>
            <a:br>
              <a:rPr lang="zh-CN" altLang="en-US" sz="2400" dirty="0"/>
            </a:br>
            <a:r>
              <a:rPr lang="en-US" altLang="zh-CN" sz="2400" dirty="0"/>
              <a:t>– </a:t>
            </a:r>
            <a:r>
              <a:rPr lang="zh-CN" altLang="en-US" sz="2400" dirty="0"/>
              <a:t>进入</a:t>
            </a:r>
            <a:r>
              <a:rPr lang="en-US" altLang="zh-CN" sz="2400" dirty="0"/>
              <a:t>GLUT</a:t>
            </a:r>
            <a:r>
              <a:rPr lang="zh-CN" altLang="en-US" sz="2400" dirty="0"/>
              <a:t>事件处理循环，当有事件发生时，调用相应的回调函数；否则，处于等待状态</a:t>
            </a:r>
            <a:br>
              <a:rPr lang="zh-CN" altLang="en-US" sz="2400" dirty="0"/>
            </a:br>
            <a:r>
              <a:rPr lang="en-US" altLang="zh-CN" sz="2400" dirty="0"/>
              <a:t>– </a:t>
            </a:r>
            <a:r>
              <a:rPr lang="en-US" altLang="zh-CN" sz="2400" b="1" dirty="0"/>
              <a:t>main()</a:t>
            </a:r>
            <a:r>
              <a:rPr lang="zh-CN" altLang="en-US" sz="2400" dirty="0"/>
              <a:t>函数是以程序进入事件循环做为结束</a:t>
            </a:r>
            <a:endParaRPr lang="en-US" altLang="zh-CN" sz="2400" dirty="0"/>
          </a:p>
          <a:p>
            <a:pPr marL="0" indent="0">
              <a:buNone/>
            </a:pPr>
            <a:endParaRPr lang="en-US" altLang="zh-CN" sz="2400" dirty="0"/>
          </a:p>
          <a:p>
            <a:r>
              <a:rPr lang="zh-CN" altLang="en-US" sz="2400" dirty="0"/>
              <a:t>每个</a:t>
            </a:r>
            <a:r>
              <a:rPr lang="en-US" altLang="zh-CN" sz="2400" dirty="0"/>
              <a:t>GLUT</a:t>
            </a:r>
            <a:r>
              <a:rPr lang="zh-CN" altLang="en-US" sz="2400" dirty="0"/>
              <a:t>程序都必须有一个显式回调函数</a:t>
            </a:r>
            <a:br>
              <a:rPr lang="zh-CN" altLang="en-US" sz="2400" dirty="0"/>
            </a:br>
            <a:r>
              <a:rPr lang="en-US" altLang="zh-CN" sz="2400" b="1" dirty="0"/>
              <a:t>void </a:t>
            </a:r>
            <a:r>
              <a:rPr lang="en-US" altLang="zh-CN" sz="2400" b="1" dirty="0" err="1"/>
              <a:t>glutDisplayFunc</a:t>
            </a:r>
            <a:r>
              <a:rPr lang="en-US" altLang="zh-CN" sz="2400" b="1" dirty="0"/>
              <a:t>(void(*</a:t>
            </a:r>
            <a:r>
              <a:rPr lang="en-US" altLang="zh-CN" sz="2400" b="1" dirty="0" err="1"/>
              <a:t>func</a:t>
            </a:r>
            <a:r>
              <a:rPr lang="en-US" altLang="zh-CN" sz="2400" b="1" dirty="0"/>
              <a:t>)(void))</a:t>
            </a:r>
            <a:br>
              <a:rPr lang="zh-CN" altLang="en-US" sz="2400" dirty="0"/>
            </a:br>
            <a:r>
              <a:rPr lang="en-US" altLang="zh-CN" sz="2400" dirty="0"/>
              <a:t>– </a:t>
            </a:r>
            <a:r>
              <a:rPr lang="zh-CN" altLang="en-US" sz="2400" dirty="0"/>
              <a:t>窗口首次被打开</a:t>
            </a:r>
            <a:br>
              <a:rPr lang="zh-CN" altLang="en-US" sz="2400" dirty="0"/>
            </a:br>
            <a:r>
              <a:rPr lang="en-US" altLang="zh-CN" sz="2400" dirty="0"/>
              <a:t>– </a:t>
            </a:r>
            <a:r>
              <a:rPr lang="zh-CN" altLang="en-US" sz="2400" dirty="0"/>
              <a:t>窗口移动</a:t>
            </a:r>
            <a:br>
              <a:rPr lang="zh-CN" altLang="en-US" sz="2400" dirty="0"/>
            </a:br>
            <a:r>
              <a:rPr lang="en-US" altLang="zh-CN" sz="2400" dirty="0"/>
              <a:t>– </a:t>
            </a:r>
            <a:r>
              <a:rPr lang="en-US" altLang="zh-CN" sz="2400" b="1" dirty="0" err="1"/>
              <a:t>glutPostRedisplay</a:t>
            </a:r>
            <a:r>
              <a:rPr lang="zh-CN" altLang="en-US" sz="2400" b="1" dirty="0"/>
              <a:t>：</a:t>
            </a:r>
            <a:r>
              <a:rPr lang="zh-CN" altLang="en-US" sz="2400" dirty="0"/>
              <a:t>显式地调用</a:t>
            </a:r>
            <a:br>
              <a:rPr lang="zh-CN" alt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GLUT</a:t>
            </a:r>
            <a:r>
              <a:rPr lang="zh-CN" altLang="en-US" dirty="0"/>
              <a:t>回调函数</a:t>
            </a:r>
            <a:endParaRPr lang="en-US" dirty="0"/>
          </a:p>
        </p:txBody>
      </p:sp>
      <p:sp>
        <p:nvSpPr>
          <p:cNvPr id="3" name="内容占位符 2"/>
          <p:cNvSpPr>
            <a:spLocks noGrp="1"/>
          </p:cNvSpPr>
          <p:nvPr>
            <p:ph idx="1"/>
          </p:nvPr>
        </p:nvSpPr>
        <p:spPr/>
        <p:txBody>
          <a:bodyPr/>
          <a:lstStyle/>
          <a:p>
            <a:r>
              <a:rPr lang="en-US" altLang="zh-CN" dirty="0"/>
              <a:t>GLUT</a:t>
            </a:r>
            <a:r>
              <a:rPr lang="zh-CN" altLang="en-US" dirty="0"/>
              <a:t>使用回调函数机制来进行事件处理</a:t>
            </a:r>
            <a:br>
              <a:rPr lang="zh-CN" altLang="en-US" dirty="0"/>
            </a:br>
            <a:r>
              <a:rPr lang="en-US" altLang="zh-CN" sz="2400" dirty="0"/>
              <a:t>– </a:t>
            </a:r>
            <a:r>
              <a:rPr lang="zh-CN" altLang="en-US" sz="2400" dirty="0"/>
              <a:t>窗口重绘 </a:t>
            </a:r>
            <a:r>
              <a:rPr lang="en-US" altLang="zh-CN" sz="2400" dirty="0" err="1"/>
              <a:t>glutDisplayFunc</a:t>
            </a:r>
            <a:r>
              <a:rPr lang="en-US" altLang="zh-CN" sz="2400" dirty="0"/>
              <a:t>()</a:t>
            </a:r>
            <a:br>
              <a:rPr lang="zh-CN" altLang="en-US" sz="2400" dirty="0"/>
            </a:br>
            <a:r>
              <a:rPr lang="en-US" altLang="zh-CN" sz="2400" dirty="0"/>
              <a:t>– </a:t>
            </a:r>
            <a:r>
              <a:rPr lang="zh-CN" altLang="en-US" sz="2400" dirty="0"/>
              <a:t>窗口改变大小 </a:t>
            </a:r>
            <a:r>
              <a:rPr lang="en-US" altLang="zh-CN" sz="2400" dirty="0" err="1"/>
              <a:t>glutReshapeFunc</a:t>
            </a:r>
            <a:r>
              <a:rPr lang="en-US" altLang="zh-CN" sz="2400" dirty="0"/>
              <a:t>()</a:t>
            </a:r>
            <a:br>
              <a:rPr lang="zh-CN" altLang="en-US" sz="2400" dirty="0"/>
            </a:br>
            <a:r>
              <a:rPr lang="en-US" altLang="zh-CN" sz="2400" dirty="0"/>
              <a:t>– </a:t>
            </a:r>
            <a:r>
              <a:rPr lang="zh-CN" altLang="en-US" sz="2400" dirty="0"/>
              <a:t>键盘输入 </a:t>
            </a:r>
            <a:r>
              <a:rPr lang="en-US" altLang="zh-CN" sz="2400" dirty="0" err="1"/>
              <a:t>glutKeyboardFunc</a:t>
            </a:r>
            <a:r>
              <a:rPr lang="en-US" altLang="zh-CN" sz="2400" dirty="0"/>
              <a:t>()</a:t>
            </a:r>
            <a:br>
              <a:rPr lang="zh-CN" altLang="en-US" sz="2400" dirty="0"/>
            </a:br>
            <a:r>
              <a:rPr lang="en-US" altLang="zh-CN" sz="2400" dirty="0"/>
              <a:t>– </a:t>
            </a:r>
            <a:r>
              <a:rPr lang="zh-CN" altLang="en-US" sz="2400" dirty="0"/>
              <a:t>鼠标按键 </a:t>
            </a:r>
            <a:r>
              <a:rPr lang="en-US" altLang="zh-CN" sz="2400" dirty="0" err="1"/>
              <a:t>glutMouseFunc</a:t>
            </a:r>
            <a:r>
              <a:rPr lang="en-US" altLang="zh-CN" sz="2400" dirty="0"/>
              <a:t>()</a:t>
            </a:r>
            <a:br>
              <a:rPr lang="zh-CN" altLang="en-US" sz="2400" dirty="0"/>
            </a:br>
            <a:r>
              <a:rPr lang="en-US" altLang="zh-CN" sz="2400" dirty="0"/>
              <a:t>– </a:t>
            </a:r>
            <a:r>
              <a:rPr lang="zh-CN" altLang="en-US" sz="2400" dirty="0"/>
              <a:t>鼠标移动 </a:t>
            </a:r>
            <a:r>
              <a:rPr lang="en-US" altLang="zh-CN" sz="2400" dirty="0" err="1"/>
              <a:t>glutMotionFunc</a:t>
            </a:r>
            <a:r>
              <a:rPr lang="en-US" altLang="zh-CN" sz="2400" dirty="0"/>
              <a:t>()</a:t>
            </a:r>
            <a:br>
              <a:rPr lang="zh-CN" altLang="en-US" sz="2400" dirty="0"/>
            </a:br>
            <a:r>
              <a:rPr lang="en-US" altLang="zh-CN" sz="2400" dirty="0"/>
              <a:t>– </a:t>
            </a:r>
            <a:r>
              <a:rPr lang="zh-CN" altLang="en-US" sz="2400" dirty="0"/>
              <a:t>空闲函数 </a:t>
            </a:r>
            <a:r>
              <a:rPr lang="en-US" altLang="zh-CN" sz="2400" dirty="0" err="1"/>
              <a:t>glutIdleFunc</a:t>
            </a:r>
            <a:r>
              <a:rPr lang="en-US" altLang="zh-CN" sz="2400" dirty="0"/>
              <a:t>()</a:t>
            </a:r>
            <a:br>
              <a:rPr lang="zh-CN" altLang="en-US" sz="2400"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solidFill>
                  <a:schemeClr val="accent2"/>
                </a:solidFill>
              </a:rPr>
              <a:t>图形流水线介绍</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编程基础知识</a:t>
            </a:r>
            <a:endParaRPr lang="en-US" altLang="zh-CN"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程序的结构</a:t>
            </a:r>
            <a:endParaRPr lang="en-US" altLang="zh-CN" sz="1800" dirty="0">
              <a:solidFill>
                <a:schemeClr val="accent2"/>
              </a:solidFill>
            </a:endParaRPr>
          </a:p>
          <a:p>
            <a:pPr lvl="2"/>
            <a:r>
              <a:rPr lang="zh-CN" altLang="en-US" sz="1800" dirty="0">
                <a:solidFill>
                  <a:schemeClr val="accent2"/>
                </a:solidFill>
              </a:rPr>
              <a:t>控制函数</a:t>
            </a:r>
            <a:endParaRPr lang="en-US" altLang="zh-CN" sz="1800" dirty="0">
              <a:solidFill>
                <a:schemeClr val="accent2"/>
              </a:solidFill>
            </a:endParaRPr>
          </a:p>
          <a:p>
            <a:pPr lvl="2"/>
            <a:r>
              <a:rPr lang="zh-CN" altLang="en-US" sz="1800" dirty="0">
                <a:solidFill>
                  <a:schemeClr val="accent2"/>
                </a:solidFill>
              </a:rPr>
              <a:t>视图</a:t>
            </a:r>
            <a:endParaRPr lang="en-US" altLang="zh-CN" sz="1800" dirty="0">
              <a:solidFill>
                <a:schemeClr val="accent2"/>
              </a:solidFill>
            </a:endParaRPr>
          </a:p>
          <a:p>
            <a:pPr lvl="2"/>
            <a:r>
              <a:rPr lang="en-US" altLang="zh-CN" sz="1800" dirty="0"/>
              <a:t>OpenGL</a:t>
            </a:r>
            <a:r>
              <a:rPr lang="zh-CN" altLang="en-US" sz="1800" dirty="0"/>
              <a:t>的图元</a:t>
            </a:r>
            <a:endParaRPr lang="en-US" altLang="zh-CN" sz="1800" dirty="0"/>
          </a:p>
          <a:p>
            <a:pPr lvl="2"/>
            <a:r>
              <a:rPr lang="zh-CN" altLang="en-US" sz="1800" dirty="0"/>
              <a:t>属性</a:t>
            </a:r>
            <a:endParaRPr lang="en-US" sz="18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视图</a:t>
            </a:r>
            <a:r>
              <a:rPr lang="en-US" altLang="zh-CN" dirty="0"/>
              <a:t>(</a:t>
            </a:r>
            <a:r>
              <a:rPr lang="en-US" dirty="0"/>
              <a:t>Viewing)</a:t>
            </a:r>
            <a:endParaRPr lang="en-US" dirty="0"/>
          </a:p>
        </p:txBody>
      </p:sp>
      <p:sp>
        <p:nvSpPr>
          <p:cNvPr id="3" name="内容占位符 2"/>
          <p:cNvSpPr>
            <a:spLocks noGrp="1"/>
          </p:cNvSpPr>
          <p:nvPr>
            <p:ph idx="1"/>
          </p:nvPr>
        </p:nvSpPr>
        <p:spPr/>
        <p:txBody>
          <a:bodyPr/>
          <a:lstStyle/>
          <a:p>
            <a:r>
              <a:rPr lang="zh-CN" altLang="en-US" dirty="0"/>
              <a:t>首先来看一下一段典型的</a:t>
            </a:r>
            <a:r>
              <a:rPr lang="en-US" altLang="zh-CN" dirty="0" err="1"/>
              <a:t>init</a:t>
            </a:r>
            <a:r>
              <a:rPr lang="zh-CN" altLang="en-US" dirty="0"/>
              <a:t>代码</a:t>
            </a:r>
            <a:endParaRPr lang="en-US" altLang="zh-CN" dirty="0"/>
          </a:p>
          <a:p>
            <a:endParaRPr lang="en-US" dirty="0"/>
          </a:p>
          <a:p>
            <a:pPr marL="0" indent="0">
              <a:buNone/>
            </a:pPr>
            <a:r>
              <a:rPr lang="en-US" sz="2000" b="1" dirty="0"/>
              <a:t>void </a:t>
            </a:r>
            <a:r>
              <a:rPr lang="en-US" sz="2000" b="1" dirty="0" err="1"/>
              <a:t>init</a:t>
            </a:r>
            <a:r>
              <a:rPr lang="en-US" sz="2000" b="1" dirty="0"/>
              <a:t>()</a:t>
            </a:r>
            <a:br>
              <a:rPr lang="en-US" sz="2000" dirty="0"/>
            </a:br>
            <a:r>
              <a:rPr lang="en-US" sz="2000" b="1" dirty="0"/>
              <a:t>{</a:t>
            </a:r>
            <a:br>
              <a:rPr lang="en-US" sz="2000" dirty="0"/>
            </a:br>
            <a:r>
              <a:rPr lang="en-US" sz="2000" dirty="0"/>
              <a:t>	</a:t>
            </a:r>
            <a:r>
              <a:rPr lang="en-US" sz="2000" b="1" dirty="0" err="1"/>
              <a:t>glClearColor</a:t>
            </a:r>
            <a:r>
              <a:rPr lang="en-US" sz="2000" b="1" dirty="0"/>
              <a:t>(0.0, 0.0, 0.0, 1.0);</a:t>
            </a:r>
            <a:br>
              <a:rPr lang="en-US" sz="2000" dirty="0"/>
            </a:br>
            <a:r>
              <a:rPr lang="en-US" sz="2000" dirty="0"/>
              <a:t>	</a:t>
            </a:r>
            <a:r>
              <a:rPr lang="en-US" sz="2000" b="1" dirty="0"/>
              <a:t>glColor3f(1.0, 1.0, 1.0);</a:t>
            </a:r>
            <a:br>
              <a:rPr lang="en-US" sz="2000" dirty="0"/>
            </a:br>
            <a:r>
              <a:rPr lang="en-US" sz="2000" dirty="0">
                <a:solidFill>
                  <a:srgbClr val="FF0000"/>
                </a:solidFill>
              </a:rPr>
              <a:t>	</a:t>
            </a:r>
            <a:r>
              <a:rPr lang="en-US" sz="2000" b="1" dirty="0" err="1">
                <a:solidFill>
                  <a:srgbClr val="FF0000"/>
                </a:solidFill>
              </a:rPr>
              <a:t>glMatrixMode</a:t>
            </a:r>
            <a:r>
              <a:rPr lang="en-US" sz="2000" b="1" dirty="0">
                <a:solidFill>
                  <a:srgbClr val="FF0000"/>
                </a:solidFill>
              </a:rPr>
              <a:t>(GL_PROJECTION);</a:t>
            </a:r>
            <a:br>
              <a:rPr lang="en-US" sz="2000" dirty="0">
                <a:solidFill>
                  <a:srgbClr val="FF0000"/>
                </a:solidFill>
              </a:rPr>
            </a:br>
            <a:r>
              <a:rPr lang="en-US" sz="2000" dirty="0">
                <a:solidFill>
                  <a:srgbClr val="FF0000"/>
                </a:solidFill>
              </a:rPr>
              <a:t>	</a:t>
            </a:r>
            <a:r>
              <a:rPr lang="en-US" sz="2000" b="1" dirty="0" err="1">
                <a:solidFill>
                  <a:srgbClr val="FF0000"/>
                </a:solidFill>
              </a:rPr>
              <a:t>glLoadIdentity</a:t>
            </a:r>
            <a:r>
              <a:rPr lang="en-US" sz="2000" b="1" dirty="0">
                <a:solidFill>
                  <a:srgbClr val="FF0000"/>
                </a:solidFill>
              </a:rPr>
              <a:t>();</a:t>
            </a:r>
            <a:br>
              <a:rPr lang="en-US" sz="2000" dirty="0">
                <a:solidFill>
                  <a:srgbClr val="FF0000"/>
                </a:solidFill>
              </a:rPr>
            </a:br>
            <a:r>
              <a:rPr lang="en-US" sz="2000" dirty="0">
                <a:solidFill>
                  <a:srgbClr val="FF0000"/>
                </a:solidFill>
              </a:rPr>
              <a:t>	</a:t>
            </a:r>
            <a:r>
              <a:rPr lang="en-US" sz="2000" b="1" dirty="0" err="1">
                <a:solidFill>
                  <a:srgbClr val="FF0000"/>
                </a:solidFill>
              </a:rPr>
              <a:t>glOrtho</a:t>
            </a:r>
            <a:r>
              <a:rPr lang="en-US" sz="2000" b="1" dirty="0">
                <a:solidFill>
                  <a:srgbClr val="FF0000"/>
                </a:solidFill>
              </a:rPr>
              <a:t>(-1.0, 1.0, -1.0, 1.0, -1.0, 1.0);</a:t>
            </a:r>
            <a:br>
              <a:rPr lang="en-US" sz="2000" dirty="0"/>
            </a:br>
            <a:r>
              <a:rPr lang="en-US" sz="2000" b="1" dirty="0"/>
              <a:t>}</a:t>
            </a:r>
            <a:br>
              <a:rPr lang="en-US" sz="2400" dirty="0"/>
            </a:b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cxnSp>
        <p:nvCxnSpPr>
          <p:cNvPr id="5" name="直接箭头连接符 4"/>
          <p:cNvCxnSpPr/>
          <p:nvPr/>
        </p:nvCxnSpPr>
        <p:spPr bwMode="auto">
          <a:xfrm flipH="1">
            <a:off x="3962400" y="2981355"/>
            <a:ext cx="2302100" cy="371445"/>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6" name="文本框 5"/>
          <p:cNvSpPr txBox="1"/>
          <p:nvPr/>
        </p:nvSpPr>
        <p:spPr>
          <a:xfrm>
            <a:off x="6264500" y="2819400"/>
            <a:ext cx="2236510" cy="400110"/>
          </a:xfrm>
          <a:prstGeom prst="rect">
            <a:avLst/>
          </a:prstGeom>
          <a:noFill/>
        </p:spPr>
        <p:txBody>
          <a:bodyPr wrap="none" rtlCol="0">
            <a:spAutoFit/>
          </a:bodyPr>
          <a:lstStyle/>
          <a:p>
            <a:r>
              <a:rPr lang="zh-CN" altLang="en-US" sz="2000" dirty="0">
                <a:solidFill>
                  <a:schemeClr val="accent2"/>
                </a:solidFill>
                <a:latin typeface="+mj-lt"/>
                <a:ea typeface="+mj-ea"/>
              </a:rPr>
              <a:t>设置背景色为黑色</a:t>
            </a:r>
            <a:endParaRPr lang="en-US" sz="2000" dirty="0">
              <a:solidFill>
                <a:schemeClr val="accent2"/>
              </a:solidFill>
              <a:latin typeface="+mj-lt"/>
              <a:ea typeface="+mj-ea"/>
            </a:endParaRPr>
          </a:p>
        </p:txBody>
      </p:sp>
      <p:cxnSp>
        <p:nvCxnSpPr>
          <p:cNvPr id="8" name="直接箭头连接符 7"/>
          <p:cNvCxnSpPr/>
          <p:nvPr/>
        </p:nvCxnSpPr>
        <p:spPr bwMode="auto">
          <a:xfrm flipH="1">
            <a:off x="4199646" y="3514755"/>
            <a:ext cx="1718412" cy="266700"/>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9" name="文本框 8"/>
          <p:cNvSpPr txBox="1"/>
          <p:nvPr/>
        </p:nvSpPr>
        <p:spPr>
          <a:xfrm>
            <a:off x="5918058" y="3282623"/>
            <a:ext cx="3262432" cy="400110"/>
          </a:xfrm>
          <a:prstGeom prst="rect">
            <a:avLst/>
          </a:prstGeom>
          <a:noFill/>
        </p:spPr>
        <p:txBody>
          <a:bodyPr wrap="none" rtlCol="0">
            <a:spAutoFit/>
          </a:bodyPr>
          <a:lstStyle/>
          <a:p>
            <a:r>
              <a:rPr lang="zh-CN" altLang="en-US" sz="2000" dirty="0">
                <a:solidFill>
                  <a:schemeClr val="accent2"/>
                </a:solidFill>
                <a:latin typeface="+mj-lt"/>
                <a:ea typeface="+mj-ea"/>
              </a:rPr>
              <a:t>设置前景色（画笔）为白色</a:t>
            </a:r>
            <a:endParaRPr lang="en-US" sz="2000" dirty="0">
              <a:solidFill>
                <a:schemeClr val="accent2"/>
              </a:solidFill>
              <a:latin typeface="+mj-lt"/>
              <a:ea typeface="+mj-ea"/>
            </a:endParaRPr>
          </a:p>
        </p:txBody>
      </p:sp>
      <p:cxnSp>
        <p:nvCxnSpPr>
          <p:cNvPr id="12" name="直接箭头连接符 11"/>
          <p:cNvCxnSpPr/>
          <p:nvPr/>
        </p:nvCxnSpPr>
        <p:spPr bwMode="auto">
          <a:xfrm flipH="1" flipV="1">
            <a:off x="5715000" y="4424318"/>
            <a:ext cx="914400" cy="321460"/>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13" name="文本框 12"/>
          <p:cNvSpPr txBox="1"/>
          <p:nvPr/>
        </p:nvSpPr>
        <p:spPr>
          <a:xfrm>
            <a:off x="5868260" y="4765511"/>
            <a:ext cx="2492990" cy="707886"/>
          </a:xfrm>
          <a:prstGeom prst="rect">
            <a:avLst/>
          </a:prstGeom>
          <a:noFill/>
        </p:spPr>
        <p:txBody>
          <a:bodyPr wrap="none" rtlCol="0">
            <a:spAutoFit/>
          </a:bodyPr>
          <a:lstStyle/>
          <a:p>
            <a:r>
              <a:rPr lang="zh-CN" altLang="en-US" sz="2000" dirty="0">
                <a:solidFill>
                  <a:schemeClr val="accent2"/>
                </a:solidFill>
                <a:latin typeface="+mj-lt"/>
                <a:ea typeface="+mj-ea"/>
              </a:rPr>
              <a:t>设置视景体</a:t>
            </a:r>
            <a:endParaRPr lang="en-US" altLang="zh-CN" sz="2000" dirty="0">
              <a:solidFill>
                <a:schemeClr val="accent2"/>
              </a:solidFill>
              <a:latin typeface="+mj-lt"/>
              <a:ea typeface="+mj-ea"/>
            </a:endParaRPr>
          </a:p>
          <a:p>
            <a:r>
              <a:rPr lang="zh-CN" altLang="en-US" sz="2000" dirty="0">
                <a:solidFill>
                  <a:schemeClr val="accent2"/>
                </a:solidFill>
                <a:latin typeface="+mj-lt"/>
                <a:ea typeface="+mj-ea"/>
              </a:rPr>
              <a:t>（相机的投影矩阵）</a:t>
            </a:r>
            <a:endParaRPr lang="en-US" sz="2000" dirty="0">
              <a:solidFill>
                <a:schemeClr val="accent2"/>
              </a:solidFill>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视图</a:t>
            </a:r>
            <a:r>
              <a:rPr lang="en-US" altLang="zh-CN" dirty="0"/>
              <a:t>(</a:t>
            </a:r>
            <a:r>
              <a:rPr lang="en-US" dirty="0"/>
              <a:t>Viewing)</a:t>
            </a:r>
            <a:endParaRPr lang="en-US" dirty="0"/>
          </a:p>
        </p:txBody>
      </p:sp>
      <p:sp>
        <p:nvSpPr>
          <p:cNvPr id="3" name="内容占位符 2"/>
          <p:cNvSpPr>
            <a:spLocks noGrp="1"/>
          </p:cNvSpPr>
          <p:nvPr>
            <p:ph idx="1"/>
          </p:nvPr>
        </p:nvSpPr>
        <p:spPr/>
        <p:txBody>
          <a:bodyPr/>
          <a:lstStyle/>
          <a:p>
            <a:r>
              <a:rPr lang="zh-CN" altLang="en-US" sz="2800" dirty="0"/>
              <a:t>虚拟照相机模型：对象与照</a:t>
            </a:r>
            <a:br>
              <a:rPr lang="zh-CN" altLang="en-US" sz="2800" dirty="0"/>
            </a:br>
            <a:r>
              <a:rPr lang="zh-CN" altLang="en-US" sz="2800" dirty="0"/>
              <a:t>相机独立</a:t>
            </a:r>
            <a:br>
              <a:rPr lang="zh-CN" altLang="en-US" sz="2800" dirty="0"/>
            </a:br>
            <a:r>
              <a:rPr lang="en-US" altLang="zh-CN" sz="2800" dirty="0"/>
              <a:t>– </a:t>
            </a:r>
            <a:r>
              <a:rPr lang="zh-CN" altLang="en-US" sz="2800" dirty="0"/>
              <a:t>应用程序只需关心对象和照</a:t>
            </a:r>
            <a:br>
              <a:rPr lang="zh-CN" altLang="en-US" sz="2800" dirty="0"/>
            </a:br>
            <a:r>
              <a:rPr lang="zh-CN" altLang="en-US" sz="2800" dirty="0"/>
              <a:t>相机的参数设置</a:t>
            </a:r>
            <a:endParaRPr lang="en-US" altLang="zh-CN" sz="2800" dirty="0"/>
          </a:p>
          <a:p>
            <a:r>
              <a:rPr lang="en-US" altLang="zh-CN" sz="2800" dirty="0"/>
              <a:t>OpenGL</a:t>
            </a:r>
            <a:r>
              <a:rPr lang="zh-CN" altLang="en-US" sz="2800" dirty="0"/>
              <a:t>默认视图：正交投影 </a:t>
            </a:r>
            <a:endParaRPr lang="en-US" altLang="zh-CN" sz="2800" dirty="0"/>
          </a:p>
          <a:p>
            <a:pPr marL="0" indent="0">
              <a:buNone/>
            </a:pPr>
            <a:r>
              <a:rPr lang="en-US" altLang="zh-CN" sz="2800" dirty="0"/>
              <a:t>  –</a:t>
            </a:r>
            <a:r>
              <a:rPr lang="zh-CN" altLang="en-US" sz="2800" dirty="0"/>
              <a:t>镜头焦距无限大，无限远离</a:t>
            </a:r>
            <a:br>
              <a:rPr lang="zh-CN" altLang="en-US" sz="2800" dirty="0"/>
            </a:br>
            <a:r>
              <a:rPr lang="zh-CN" altLang="en-US" sz="2800" dirty="0"/>
              <a:t>  对象</a:t>
            </a:r>
            <a:br>
              <a:rPr lang="zh-CN" altLang="en-US" sz="2800" dirty="0"/>
            </a:br>
            <a:r>
              <a:rPr lang="zh-CN" altLang="en-US" sz="2800" dirty="0"/>
              <a:t>  </a:t>
            </a:r>
            <a:r>
              <a:rPr lang="en-US" altLang="zh-CN" sz="2800" dirty="0"/>
              <a:t>– </a:t>
            </a:r>
            <a:r>
              <a:rPr lang="zh-CN" altLang="en-US" sz="2800" dirty="0"/>
              <a:t>极限情形下，投影线彼此平</a:t>
            </a:r>
            <a:br>
              <a:rPr lang="zh-CN" altLang="en-US" sz="2800" dirty="0"/>
            </a:br>
            <a:r>
              <a:rPr lang="zh-CN" altLang="en-US" sz="2800" dirty="0"/>
              <a:t>  行，投影中心变为投影方向</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5867400" y="1695450"/>
            <a:ext cx="2886075" cy="46291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照相机被放置在对</a:t>
            </a:r>
            <a:br>
              <a:rPr lang="zh-CN" altLang="en-US" dirty="0"/>
            </a:br>
            <a:r>
              <a:rPr lang="zh-CN" altLang="en-US" dirty="0"/>
              <a:t>象坐标系的原点，</a:t>
            </a:r>
            <a:br>
              <a:rPr lang="zh-CN" altLang="en-US" dirty="0"/>
            </a:br>
            <a:r>
              <a:rPr lang="zh-CN" altLang="en-US" dirty="0"/>
              <a:t>指向</a:t>
            </a:r>
            <a:r>
              <a:rPr lang="en-US" altLang="zh-CN" i="1" dirty="0"/>
              <a:t>z</a:t>
            </a:r>
            <a:r>
              <a:rPr lang="zh-CN" altLang="en-US" dirty="0"/>
              <a:t>轴的负方向</a:t>
            </a:r>
            <a:br>
              <a:rPr lang="zh-CN" altLang="en-US" dirty="0"/>
            </a:br>
            <a:r>
              <a:rPr lang="en-US" altLang="zh-CN" dirty="0"/>
              <a:t>• </a:t>
            </a:r>
            <a:r>
              <a:rPr lang="zh-CN" altLang="en-US" dirty="0"/>
              <a:t>默认的视景体是一</a:t>
            </a:r>
            <a:br>
              <a:rPr lang="zh-CN" altLang="en-US" dirty="0"/>
            </a:br>
            <a:r>
              <a:rPr lang="zh-CN" altLang="en-US" dirty="0"/>
              <a:t>个中心在原点，边</a:t>
            </a:r>
            <a:br>
              <a:rPr lang="zh-CN" altLang="en-US" dirty="0"/>
            </a:br>
            <a:r>
              <a:rPr lang="zh-CN" altLang="en-US" dirty="0"/>
              <a:t>长为</a:t>
            </a:r>
            <a:r>
              <a:rPr lang="en-US" altLang="zh-CN" dirty="0"/>
              <a:t>2</a:t>
            </a:r>
            <a:r>
              <a:rPr lang="zh-CN" altLang="en-US" dirty="0"/>
              <a:t>的立方体</a:t>
            </a:r>
            <a:br>
              <a:rPr lang="zh-CN" altLang="en-US" dirty="0"/>
            </a:br>
            <a:r>
              <a:rPr lang="en-US" altLang="zh-CN" dirty="0"/>
              <a:t>• </a:t>
            </a:r>
            <a:r>
              <a:rPr lang="zh-CN" altLang="en-US" dirty="0"/>
              <a:t>正交投影可以对位</a:t>
            </a:r>
            <a:br>
              <a:rPr lang="zh-CN" altLang="en-US" dirty="0"/>
            </a:br>
            <a:r>
              <a:rPr lang="zh-CN" altLang="en-US" dirty="0"/>
              <a:t>于照相机后面的对</a:t>
            </a:r>
            <a:br>
              <a:rPr lang="zh-CN" altLang="en-US" dirty="0"/>
            </a:br>
            <a:r>
              <a:rPr lang="zh-CN" altLang="en-US" dirty="0"/>
              <a:t>象成像</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标题 4"/>
          <p:cNvSpPr>
            <a:spLocks noGrp="1"/>
          </p:cNvSpPr>
          <p:nvPr>
            <p:ph type="title"/>
          </p:nvPr>
        </p:nvSpPr>
        <p:spPr/>
        <p:txBody>
          <a:bodyPr/>
          <a:lstStyle/>
          <a:p>
            <a:r>
              <a:rPr lang="en-US" dirty="0"/>
              <a:t>OpenGL</a:t>
            </a:r>
            <a:r>
              <a:rPr lang="zh-CN" altLang="en-US" dirty="0"/>
              <a:t>中的照相机</a:t>
            </a:r>
            <a:endParaRPr lang="en-US" dirty="0"/>
          </a:p>
        </p:txBody>
      </p:sp>
      <p:pic>
        <p:nvPicPr>
          <p:cNvPr id="6" name="图片 5"/>
          <p:cNvPicPr>
            <a:picLocks noChangeAspect="1"/>
          </p:cNvPicPr>
          <p:nvPr/>
        </p:nvPicPr>
        <p:blipFill>
          <a:blip r:embed="rId1"/>
          <a:stretch>
            <a:fillRect/>
          </a:stretch>
        </p:blipFill>
        <p:spPr>
          <a:xfrm>
            <a:off x="4724400" y="2362200"/>
            <a:ext cx="3962400" cy="28987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 tasks of our course</a:t>
            </a:r>
            <a:endParaRPr lang="en-US" dirty="0"/>
          </a:p>
        </p:txBody>
      </p:sp>
      <p:sp>
        <p:nvSpPr>
          <p:cNvPr id="3" name="内容占位符 2"/>
          <p:cNvSpPr>
            <a:spLocks noGrp="1"/>
          </p:cNvSpPr>
          <p:nvPr>
            <p:ph idx="1"/>
          </p:nvPr>
        </p:nvSpPr>
        <p:spPr/>
        <p:txBody>
          <a:bodyPr/>
          <a:lstStyle/>
          <a:p>
            <a:r>
              <a:rPr lang="en-US" altLang="zh-CN" dirty="0"/>
              <a:t>Learn how to use a specific API (OpenGL)</a:t>
            </a:r>
            <a:endParaRPr lang="en-US" altLang="zh-CN" dirty="0"/>
          </a:p>
          <a:p>
            <a:pPr marL="0" indent="0">
              <a:buNone/>
            </a:pPr>
            <a:r>
              <a:rPr lang="en-US" dirty="0"/>
              <a:t>  </a:t>
            </a:r>
            <a:r>
              <a:rPr lang="zh-CN" altLang="en-US" dirty="0"/>
              <a:t>如何用</a:t>
            </a:r>
            <a:r>
              <a:rPr lang="en-US" altLang="zh-CN" dirty="0"/>
              <a:t>API</a:t>
            </a:r>
            <a:r>
              <a:rPr lang="zh-CN" altLang="en-US" dirty="0"/>
              <a:t>来绘制图像</a:t>
            </a:r>
            <a:endParaRPr lang="en-US" dirty="0"/>
          </a:p>
          <a:p>
            <a:pPr marL="0" indent="0">
              <a:buNone/>
            </a:pPr>
            <a:endParaRPr lang="en-US" dirty="0"/>
          </a:p>
          <a:p>
            <a:r>
              <a:rPr lang="en-US" dirty="0"/>
              <a:t>Learn the implementation details behind the API</a:t>
            </a:r>
            <a:endParaRPr lang="en-US" dirty="0"/>
          </a:p>
          <a:p>
            <a:pPr marL="0" indent="0">
              <a:buNone/>
            </a:pPr>
            <a:r>
              <a:rPr lang="en-US" dirty="0"/>
              <a:t>  </a:t>
            </a:r>
            <a:r>
              <a:rPr lang="zh-CN" altLang="en-US" dirty="0"/>
              <a:t>这些</a:t>
            </a:r>
            <a:r>
              <a:rPr lang="en-US" altLang="zh-CN" dirty="0"/>
              <a:t>API</a:t>
            </a:r>
            <a:r>
              <a:rPr lang="zh-CN" altLang="en-US" dirty="0"/>
              <a:t>又是如何实现的呢？你自己可否写 一个这样的</a:t>
            </a:r>
            <a:r>
              <a:rPr lang="en-US" altLang="zh-CN" dirty="0"/>
              <a:t>API</a:t>
            </a:r>
            <a:endParaRPr lang="en-US" dirty="0"/>
          </a:p>
          <a:p>
            <a:pPr marL="0" indent="0">
              <a:buNone/>
            </a:pP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正交视图</a:t>
            </a:r>
            <a:endParaRPr lang="en-US" dirty="0"/>
          </a:p>
        </p:txBody>
      </p:sp>
      <p:sp>
        <p:nvSpPr>
          <p:cNvPr id="3" name="内容占位符 2"/>
          <p:cNvSpPr>
            <a:spLocks noGrp="1"/>
          </p:cNvSpPr>
          <p:nvPr>
            <p:ph idx="1"/>
          </p:nvPr>
        </p:nvSpPr>
        <p:spPr/>
        <p:txBody>
          <a:bodyPr/>
          <a:lstStyle/>
          <a:p>
            <a:r>
              <a:rPr lang="zh-CN" altLang="en-US" dirty="0"/>
              <a:t>在正交视图（</a:t>
            </a:r>
            <a:r>
              <a:rPr lang="en-US" altLang="zh-CN" dirty="0"/>
              <a:t>OpenGL</a:t>
            </a:r>
            <a:r>
              <a:rPr lang="zh-CN" altLang="en-US" dirty="0"/>
              <a:t>默认视图）中，</a:t>
            </a:r>
            <a:br>
              <a:rPr lang="zh-CN" altLang="en-US" dirty="0"/>
            </a:br>
            <a:r>
              <a:rPr lang="zh-CN" altLang="en-US" dirty="0"/>
              <a:t>点沿着</a:t>
            </a:r>
            <a:r>
              <a:rPr lang="en-US" altLang="zh-CN" dirty="0"/>
              <a:t>z</a:t>
            </a:r>
            <a:r>
              <a:rPr lang="zh-CN" altLang="en-US" dirty="0"/>
              <a:t>轴投影到</a:t>
            </a:r>
            <a:r>
              <a:rPr lang="en-US" altLang="zh-CN" dirty="0"/>
              <a:t>z=0</a:t>
            </a:r>
            <a:r>
              <a:rPr lang="zh-CN" altLang="en-US" dirty="0"/>
              <a:t>的平面上</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81012" y="2739041"/>
            <a:ext cx="8181975" cy="35147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变换与视图</a:t>
            </a:r>
            <a:endParaRPr lang="en-US" dirty="0"/>
          </a:p>
        </p:txBody>
      </p:sp>
      <p:sp>
        <p:nvSpPr>
          <p:cNvPr id="3" name="内容占位符 2"/>
          <p:cNvSpPr>
            <a:spLocks noGrp="1"/>
          </p:cNvSpPr>
          <p:nvPr>
            <p:ph idx="1"/>
          </p:nvPr>
        </p:nvSpPr>
        <p:spPr/>
        <p:txBody>
          <a:bodyPr/>
          <a:lstStyle/>
          <a:p>
            <a:r>
              <a:rPr lang="zh-CN" altLang="en-US" sz="2400" dirty="0"/>
              <a:t>在</a:t>
            </a:r>
            <a:r>
              <a:rPr lang="en-US" altLang="zh-CN" sz="2400" dirty="0"/>
              <a:t>OpenGL</a:t>
            </a:r>
            <a:r>
              <a:rPr lang="zh-CN" altLang="en-US" sz="2400" dirty="0"/>
              <a:t>中投影是利用投影矩阵乘法</a:t>
            </a:r>
            <a:r>
              <a:rPr lang="en-US" altLang="zh-CN" sz="2400" dirty="0"/>
              <a:t>(</a:t>
            </a:r>
            <a:r>
              <a:rPr lang="zh-CN" altLang="en-US" sz="2400" dirty="0"/>
              <a:t>变换</a:t>
            </a:r>
            <a:r>
              <a:rPr lang="en-US" altLang="zh-CN" sz="2400" dirty="0"/>
              <a:t>)</a:t>
            </a:r>
            <a:r>
              <a:rPr lang="zh-CN" altLang="en-US" sz="2400" dirty="0"/>
              <a:t>进行的</a:t>
            </a:r>
            <a:endParaRPr lang="en-US" altLang="zh-CN" sz="2400" dirty="0"/>
          </a:p>
          <a:p>
            <a:endParaRPr lang="en-US" altLang="zh-CN" sz="2400" dirty="0"/>
          </a:p>
          <a:p>
            <a:r>
              <a:rPr lang="zh-CN" altLang="en-US" sz="2400" dirty="0"/>
              <a:t>由于存在一个变换函数系列，因此必须先设置矩</a:t>
            </a:r>
            <a:br>
              <a:rPr lang="zh-CN" altLang="en-US" sz="2400" dirty="0"/>
            </a:br>
            <a:r>
              <a:rPr lang="zh-CN" altLang="en-US" sz="2400" dirty="0"/>
              <a:t>阵类型</a:t>
            </a:r>
            <a:br>
              <a:rPr lang="zh-CN" altLang="en-US" sz="2400" dirty="0"/>
            </a:br>
            <a:r>
              <a:rPr lang="en-US" altLang="zh-CN" sz="2400" b="1" dirty="0" err="1"/>
              <a:t>glMatrixMode</a:t>
            </a:r>
            <a:r>
              <a:rPr lang="en-US" altLang="zh-CN" sz="2400" b="1" dirty="0"/>
              <a:t>(GL_PROJECTION)</a:t>
            </a:r>
            <a:r>
              <a:rPr lang="en-US" altLang="zh-CN" sz="2400" dirty="0"/>
              <a:t>;</a:t>
            </a:r>
            <a:endParaRPr lang="en-US" altLang="zh-CN" sz="2400" dirty="0"/>
          </a:p>
          <a:p>
            <a:endParaRPr lang="en-US" altLang="zh-CN" sz="2400" dirty="0"/>
          </a:p>
          <a:p>
            <a:r>
              <a:rPr lang="zh-CN" altLang="en-US" sz="2400" dirty="0"/>
              <a:t>变换函数是累积在一起的，因此需要从单位阵开始，</a:t>
            </a:r>
            <a:br>
              <a:rPr lang="zh-CN" altLang="en-US" sz="2400" dirty="0"/>
            </a:br>
            <a:r>
              <a:rPr lang="zh-CN" altLang="en-US" sz="2400" dirty="0"/>
              <a:t>然后把它改变为一个定义正交投影视景体的投影矩</a:t>
            </a:r>
            <a:br>
              <a:rPr lang="zh-CN" altLang="en-US" sz="2400" dirty="0"/>
            </a:br>
            <a:r>
              <a:rPr lang="zh-CN" altLang="en-US" sz="2400" dirty="0"/>
              <a:t>阵</a:t>
            </a:r>
            <a:br>
              <a:rPr lang="zh-CN" altLang="en-US" sz="2400" dirty="0"/>
            </a:br>
            <a:r>
              <a:rPr lang="en-US" altLang="zh-CN" sz="2400" b="1" dirty="0" err="1"/>
              <a:t>glLoadIdentity</a:t>
            </a:r>
            <a:r>
              <a:rPr lang="en-US" altLang="zh-CN" sz="2400" b="1" dirty="0"/>
              <a:t>();</a:t>
            </a:r>
            <a:br>
              <a:rPr lang="zh-CN" altLang="en-US" sz="2400" dirty="0"/>
            </a:br>
            <a:r>
              <a:rPr lang="en-US" altLang="zh-CN" sz="2400" b="1" dirty="0" err="1"/>
              <a:t>glOrtho</a:t>
            </a:r>
            <a:r>
              <a:rPr lang="en-US" altLang="zh-CN" sz="2400" b="1" dirty="0"/>
              <a:t>(-1.0, 1.0, -1.0, 1.0, -1.0, 1.0);</a:t>
            </a:r>
            <a:br>
              <a:rPr lang="zh-CN" alt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二维与三维视图</a:t>
            </a:r>
            <a:endParaRPr lang="en-US" dirty="0"/>
          </a:p>
        </p:txBody>
      </p:sp>
      <p:sp>
        <p:nvSpPr>
          <p:cNvPr id="3" name="内容占位符 2"/>
          <p:cNvSpPr>
            <a:spLocks noGrp="1"/>
          </p:cNvSpPr>
          <p:nvPr>
            <p:ph idx="1"/>
          </p:nvPr>
        </p:nvSpPr>
        <p:spPr/>
        <p:txBody>
          <a:bodyPr/>
          <a:lstStyle/>
          <a:p>
            <a:r>
              <a:rPr lang="zh-CN" altLang="en-US" sz="2400" dirty="0"/>
              <a:t>在</a:t>
            </a:r>
            <a:r>
              <a:rPr lang="en-US" sz="2400" dirty="0" err="1"/>
              <a:t>glOrtho</a:t>
            </a:r>
            <a:r>
              <a:rPr lang="en-US" sz="2400" dirty="0"/>
              <a:t>(</a:t>
            </a:r>
            <a:r>
              <a:rPr lang="zh-CN" altLang="en-US" sz="2400" dirty="0"/>
              <a:t>左</a:t>
            </a:r>
            <a:r>
              <a:rPr lang="en-US" altLang="zh-CN" sz="2400" dirty="0"/>
              <a:t>, </a:t>
            </a:r>
            <a:r>
              <a:rPr lang="zh-CN" altLang="en-US" sz="2400" dirty="0"/>
              <a:t>右</a:t>
            </a:r>
            <a:r>
              <a:rPr lang="en-US" altLang="zh-CN" sz="2400" dirty="0"/>
              <a:t>, </a:t>
            </a:r>
            <a:r>
              <a:rPr lang="zh-CN" altLang="en-US" sz="2400" dirty="0"/>
              <a:t>底</a:t>
            </a:r>
            <a:r>
              <a:rPr lang="en-US" altLang="zh-CN" sz="2400" dirty="0"/>
              <a:t>, </a:t>
            </a:r>
            <a:r>
              <a:rPr lang="zh-CN" altLang="en-US" sz="2400" dirty="0"/>
              <a:t>顶</a:t>
            </a:r>
            <a:r>
              <a:rPr lang="en-US" altLang="zh-CN" sz="2400" dirty="0"/>
              <a:t>, </a:t>
            </a:r>
            <a:r>
              <a:rPr lang="zh-CN" altLang="en-US" sz="2400" dirty="0"/>
              <a:t>近</a:t>
            </a:r>
            <a:r>
              <a:rPr lang="en-US" altLang="zh-CN" sz="2400" dirty="0"/>
              <a:t>, </a:t>
            </a:r>
            <a:r>
              <a:rPr lang="zh-CN" altLang="en-US" sz="2400" dirty="0"/>
              <a:t>远</a:t>
            </a:r>
            <a:r>
              <a:rPr lang="en-US" altLang="zh-CN" sz="2400" dirty="0"/>
              <a:t>)</a:t>
            </a:r>
            <a:r>
              <a:rPr lang="zh-CN" altLang="en-US" sz="2400" dirty="0"/>
              <a:t>中的近与远是相</a:t>
            </a:r>
            <a:br>
              <a:rPr lang="zh-CN" altLang="en-US" sz="2400" dirty="0"/>
            </a:br>
            <a:r>
              <a:rPr lang="zh-CN" altLang="en-US" sz="2400" dirty="0"/>
              <a:t>对于照相机的距离而言的</a:t>
            </a:r>
            <a:br>
              <a:rPr lang="zh-CN" altLang="en-US" sz="2400" dirty="0"/>
            </a:br>
            <a:r>
              <a:rPr lang="en-US" sz="2400" b="1" dirty="0"/>
              <a:t>void </a:t>
            </a:r>
            <a:r>
              <a:rPr lang="en-US" sz="2400" b="1" dirty="0" err="1"/>
              <a:t>glOrtho</a:t>
            </a:r>
            <a:r>
              <a:rPr lang="en-US" sz="2400" b="1" dirty="0"/>
              <a:t>(</a:t>
            </a:r>
            <a:r>
              <a:rPr lang="en-US" sz="2400" b="1" dirty="0" err="1"/>
              <a:t>GLdouble</a:t>
            </a:r>
            <a:r>
              <a:rPr lang="en-US" sz="2400" b="1" dirty="0"/>
              <a:t> left, </a:t>
            </a:r>
            <a:r>
              <a:rPr lang="en-US" sz="2400" b="1" dirty="0" err="1"/>
              <a:t>GLdouble</a:t>
            </a:r>
            <a:r>
              <a:rPr lang="en-US" sz="2400" b="1" dirty="0"/>
              <a:t> right, </a:t>
            </a:r>
            <a:r>
              <a:rPr lang="en-US" sz="2400" b="1" dirty="0" err="1"/>
              <a:t>GLdouble</a:t>
            </a:r>
            <a:br>
              <a:rPr lang="en-US" sz="2400" dirty="0"/>
            </a:br>
            <a:r>
              <a:rPr lang="en-US" sz="2400" b="1" dirty="0"/>
              <a:t>bottom, </a:t>
            </a:r>
            <a:r>
              <a:rPr lang="en-US" sz="2400" b="1" dirty="0" err="1"/>
              <a:t>GLdouble</a:t>
            </a:r>
            <a:r>
              <a:rPr lang="en-US" sz="2400" b="1" dirty="0"/>
              <a:t> </a:t>
            </a:r>
            <a:r>
              <a:rPr lang="en-US" sz="2400" b="1" dirty="0" err="1"/>
              <a:t>top,GLdouble</a:t>
            </a:r>
            <a:r>
              <a:rPr lang="en-US" sz="2400" b="1" dirty="0"/>
              <a:t> near, </a:t>
            </a:r>
            <a:r>
              <a:rPr lang="en-US" sz="2400" b="1" dirty="0" err="1"/>
              <a:t>GLdouble</a:t>
            </a:r>
            <a:r>
              <a:rPr lang="en-US" sz="2400" b="1" dirty="0"/>
              <a:t> far)</a:t>
            </a:r>
            <a:endParaRPr lang="en-US" sz="2400" b="1" dirty="0"/>
          </a:p>
          <a:p>
            <a:r>
              <a:rPr lang="zh-CN" altLang="en-US" sz="2400" dirty="0"/>
              <a:t>二维顶点命令把所有的顶点放在</a:t>
            </a:r>
            <a:r>
              <a:rPr lang="en-US" sz="2400" dirty="0"/>
              <a:t>z=0</a:t>
            </a:r>
            <a:r>
              <a:rPr lang="zh-CN" altLang="en-US" sz="2400" dirty="0"/>
              <a:t>的平面上</a:t>
            </a:r>
            <a:endParaRPr lang="en-US" altLang="zh-CN" sz="2400" dirty="0"/>
          </a:p>
          <a:p>
            <a:r>
              <a:rPr lang="zh-CN" altLang="en-US" sz="2400" dirty="0"/>
              <a:t>如果应用程序处于二维状态，那么可以使用下</a:t>
            </a:r>
            <a:br>
              <a:rPr lang="zh-CN" altLang="en-US" sz="2400" dirty="0"/>
            </a:br>
            <a:r>
              <a:rPr lang="zh-CN" altLang="en-US" sz="2400" dirty="0"/>
              <a:t>述函数设置正交视景体：</a:t>
            </a:r>
            <a:br>
              <a:rPr lang="zh-CN" altLang="en-US" sz="2400" dirty="0"/>
            </a:br>
            <a:r>
              <a:rPr lang="en-US" sz="2400" b="1" dirty="0"/>
              <a:t>void gluOrtho2D(</a:t>
            </a:r>
            <a:r>
              <a:rPr lang="en-US" sz="2400" b="1" dirty="0" err="1"/>
              <a:t>GLdouble</a:t>
            </a:r>
            <a:r>
              <a:rPr lang="en-US" sz="2400" b="1" dirty="0"/>
              <a:t> left, </a:t>
            </a:r>
            <a:r>
              <a:rPr lang="en-US" sz="2400" b="1" dirty="0" err="1"/>
              <a:t>GLdouble</a:t>
            </a:r>
            <a:r>
              <a:rPr lang="en-US" sz="2400" b="1" dirty="0"/>
              <a:t> right,</a:t>
            </a:r>
            <a:br>
              <a:rPr lang="en-US" sz="2400" dirty="0"/>
            </a:br>
            <a:r>
              <a:rPr lang="en-US" sz="2400" b="1" dirty="0" err="1"/>
              <a:t>GLdouble</a:t>
            </a:r>
            <a:r>
              <a:rPr lang="en-US" sz="2400" b="1" dirty="0"/>
              <a:t> bottom, </a:t>
            </a:r>
            <a:r>
              <a:rPr lang="en-US" sz="2400" b="1" dirty="0" err="1"/>
              <a:t>GLdouble</a:t>
            </a:r>
            <a:r>
              <a:rPr lang="en-US" sz="2400" b="1" dirty="0"/>
              <a:t> top)</a:t>
            </a:r>
            <a:endParaRPr lang="en-US" sz="2400" dirty="0"/>
          </a:p>
          <a:p>
            <a:r>
              <a:rPr lang="zh-CN" altLang="en-US" sz="2400" dirty="0"/>
              <a:t>对于二维情形，视景体或裁剪体退化为裁剪窗</a:t>
            </a:r>
            <a:br>
              <a:rPr lang="zh-CN" altLang="en-US" sz="2400" dirty="0"/>
            </a:br>
            <a:r>
              <a:rPr lang="zh-CN" altLang="en-US" sz="2400" dirty="0"/>
              <a:t>口或观察矩形</a:t>
            </a:r>
            <a:br>
              <a:rPr lang="zh-CN" alt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矩阵模式</a:t>
            </a:r>
            <a:endParaRPr lang="en-US" dirty="0"/>
          </a:p>
        </p:txBody>
      </p:sp>
      <p:sp>
        <p:nvSpPr>
          <p:cNvPr id="3" name="内容占位符 2"/>
          <p:cNvSpPr>
            <a:spLocks noGrp="1"/>
          </p:cNvSpPr>
          <p:nvPr>
            <p:ph idx="1"/>
          </p:nvPr>
        </p:nvSpPr>
        <p:spPr/>
        <p:txBody>
          <a:bodyPr/>
          <a:lstStyle/>
          <a:p>
            <a:r>
              <a:rPr lang="zh-CN" altLang="en-US" dirty="0"/>
              <a:t>变换矩阵是系统的状态变量</a:t>
            </a:r>
            <a:br>
              <a:rPr lang="zh-CN" altLang="en-US" dirty="0"/>
            </a:br>
            <a:r>
              <a:rPr lang="en-US" altLang="zh-CN" dirty="0"/>
              <a:t>– </a:t>
            </a:r>
            <a:r>
              <a:rPr lang="zh-CN" altLang="en-US" dirty="0"/>
              <a:t>模型</a:t>
            </a:r>
            <a:r>
              <a:rPr lang="en-US" altLang="zh-CN" dirty="0"/>
              <a:t>-</a:t>
            </a:r>
            <a:r>
              <a:rPr lang="zh-CN" altLang="en-US" dirty="0"/>
              <a:t>视图矩阵</a:t>
            </a:r>
            <a:r>
              <a:rPr lang="en-US" altLang="zh-CN" dirty="0"/>
              <a:t>(model-view)</a:t>
            </a:r>
            <a:br>
              <a:rPr lang="en-US" altLang="zh-CN" dirty="0"/>
            </a:br>
            <a:r>
              <a:rPr lang="en-US" altLang="zh-CN" dirty="0"/>
              <a:t>– </a:t>
            </a:r>
            <a:r>
              <a:rPr lang="zh-CN" altLang="en-US" dirty="0"/>
              <a:t>投影矩阵</a:t>
            </a:r>
            <a:r>
              <a:rPr lang="en-US" altLang="zh-CN" dirty="0"/>
              <a:t>(projection)</a:t>
            </a:r>
            <a:br>
              <a:rPr lang="en-US" altLang="zh-CN" dirty="0"/>
            </a:br>
            <a:r>
              <a:rPr lang="en-US" altLang="zh-CN" dirty="0"/>
              <a:t>– </a:t>
            </a:r>
            <a:r>
              <a:rPr lang="zh-CN" altLang="en-US" dirty="0"/>
              <a:t>初始值都是单位矩阵</a:t>
            </a:r>
            <a:endParaRPr lang="en-US" altLang="zh-CN" dirty="0"/>
          </a:p>
          <a:p>
            <a:r>
              <a:rPr lang="zh-CN" altLang="en-US" dirty="0"/>
              <a:t>每次只能对一个矩阵进行操作</a:t>
            </a:r>
            <a:endParaRPr lang="en-US" altLang="zh-CN" dirty="0"/>
          </a:p>
          <a:p>
            <a:r>
              <a:rPr lang="zh-CN" altLang="en-US" dirty="0"/>
              <a:t>通过设置矩阵模式来选择对哪个矩阵进行</a:t>
            </a:r>
            <a:br>
              <a:rPr lang="zh-CN" altLang="en-US" dirty="0"/>
            </a:br>
            <a:r>
              <a:rPr lang="zh-CN" altLang="en-US" dirty="0"/>
              <a:t>操作</a:t>
            </a:r>
            <a:br>
              <a:rPr lang="zh-CN" altLang="en-US" dirty="0"/>
            </a:br>
            <a:r>
              <a:rPr lang="en-US" altLang="zh-CN" dirty="0"/>
              <a:t>– </a:t>
            </a:r>
            <a:r>
              <a:rPr lang="zh-CN" altLang="en-US" dirty="0"/>
              <a:t>矩阵模式也是系统状态变量</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矩阵模式</a:t>
            </a:r>
            <a:endParaRPr lang="en-US" dirty="0"/>
          </a:p>
        </p:txBody>
      </p:sp>
      <p:sp>
        <p:nvSpPr>
          <p:cNvPr id="3" name="内容占位符 2"/>
          <p:cNvSpPr>
            <a:spLocks noGrp="1"/>
          </p:cNvSpPr>
          <p:nvPr>
            <p:ph idx="1"/>
          </p:nvPr>
        </p:nvSpPr>
        <p:spPr/>
        <p:txBody>
          <a:bodyPr/>
          <a:lstStyle/>
          <a:p>
            <a:r>
              <a:rPr lang="zh-CN" altLang="en-US" sz="2800" dirty="0"/>
              <a:t>默认矩阵模式是对模</a:t>
            </a:r>
            <a:r>
              <a:rPr lang="en-US" altLang="zh-CN" sz="2800" dirty="0"/>
              <a:t>-</a:t>
            </a:r>
            <a:r>
              <a:rPr lang="zh-CN" altLang="en-US" sz="2800" dirty="0"/>
              <a:t>视矩阵进行操作</a:t>
            </a:r>
            <a:endParaRPr lang="en-US" altLang="zh-CN" sz="2800" dirty="0"/>
          </a:p>
          <a:p>
            <a:endParaRPr lang="en-US" altLang="zh-CN" sz="2800" dirty="0"/>
          </a:p>
          <a:p>
            <a:r>
              <a:rPr lang="zh-CN" altLang="en-US" sz="2800" dirty="0"/>
              <a:t>设置二维观察矩形：</a:t>
            </a:r>
            <a:br>
              <a:rPr lang="zh-CN" altLang="en-US" sz="2800" dirty="0"/>
            </a:br>
            <a:r>
              <a:rPr lang="en-US" sz="2800" dirty="0" err="1"/>
              <a:t>glMatrixMode</a:t>
            </a:r>
            <a:r>
              <a:rPr lang="en-US" sz="2800" dirty="0"/>
              <a:t>(GL_PROJECTION);</a:t>
            </a:r>
            <a:br>
              <a:rPr lang="en-US" sz="2800" dirty="0"/>
            </a:br>
            <a:r>
              <a:rPr lang="en-US" sz="2800" dirty="0" err="1"/>
              <a:t>glLoadIdentity</a:t>
            </a:r>
            <a:r>
              <a:rPr lang="en-US" sz="2800" dirty="0"/>
              <a:t>();</a:t>
            </a:r>
            <a:br>
              <a:rPr lang="en-US" sz="2800" dirty="0"/>
            </a:br>
            <a:r>
              <a:rPr lang="en-US" sz="2800" dirty="0"/>
              <a:t>gluOrtho2D(0.0,50.0,0.0,50.0);</a:t>
            </a:r>
            <a:br>
              <a:rPr lang="en-US" sz="2800" dirty="0"/>
            </a:br>
            <a:r>
              <a:rPr lang="en-US" sz="2800" dirty="0" err="1"/>
              <a:t>glMatrixMode</a:t>
            </a:r>
            <a:r>
              <a:rPr lang="en-US" sz="2800" dirty="0"/>
              <a:t>(GL_MODELVIEW);</a:t>
            </a:r>
            <a:endParaRPr lang="en-US" sz="2800" dirty="0"/>
          </a:p>
          <a:p>
            <a:endParaRPr lang="en-US" altLang="zh-CN" sz="2800" dirty="0"/>
          </a:p>
          <a:p>
            <a:r>
              <a:rPr lang="zh-CN" altLang="en-US" sz="2800" dirty="0"/>
              <a:t>最好每次改变矩阵模式后都返回约定的矩</a:t>
            </a:r>
            <a:br>
              <a:rPr lang="zh-CN" altLang="en-US" sz="2800" dirty="0"/>
            </a:br>
            <a:r>
              <a:rPr lang="zh-CN" altLang="en-US" sz="2800" dirty="0"/>
              <a:t>阵模式，例如模</a:t>
            </a:r>
            <a:r>
              <a:rPr lang="en-US" altLang="zh-CN" sz="2800" dirty="0"/>
              <a:t>-</a:t>
            </a:r>
            <a:r>
              <a:rPr lang="zh-CN" altLang="en-US" sz="2800" dirty="0"/>
              <a:t>视模式</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cxnSp>
        <p:nvCxnSpPr>
          <p:cNvPr id="9" name="直接箭头连接符 8"/>
          <p:cNvCxnSpPr/>
          <p:nvPr/>
        </p:nvCxnSpPr>
        <p:spPr bwMode="auto">
          <a:xfrm flipH="1">
            <a:off x="6373756" y="4114800"/>
            <a:ext cx="408044" cy="443151"/>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10" name="文本框 9"/>
          <p:cNvSpPr txBox="1"/>
          <p:nvPr/>
        </p:nvSpPr>
        <p:spPr>
          <a:xfrm>
            <a:off x="6138049" y="3511684"/>
            <a:ext cx="3005951" cy="707886"/>
          </a:xfrm>
          <a:prstGeom prst="rect">
            <a:avLst/>
          </a:prstGeom>
          <a:noFill/>
        </p:spPr>
        <p:txBody>
          <a:bodyPr wrap="none" rtlCol="0">
            <a:spAutoFit/>
          </a:bodyPr>
          <a:lstStyle/>
          <a:p>
            <a:r>
              <a:rPr lang="zh-CN" altLang="en-US" sz="2000" dirty="0">
                <a:solidFill>
                  <a:schemeClr val="accent2"/>
                </a:solidFill>
                <a:latin typeface="+mj-lt"/>
                <a:ea typeface="+mj-ea"/>
              </a:rPr>
              <a:t>是何作用？</a:t>
            </a:r>
            <a:endParaRPr lang="en-US" altLang="zh-CN" sz="2000" dirty="0">
              <a:solidFill>
                <a:schemeClr val="accent2"/>
              </a:solidFill>
              <a:latin typeface="+mj-lt"/>
              <a:ea typeface="+mj-ea"/>
            </a:endParaRPr>
          </a:p>
          <a:p>
            <a:r>
              <a:rPr lang="zh-CN" altLang="en-US" sz="2000" dirty="0">
                <a:solidFill>
                  <a:schemeClr val="accent2"/>
                </a:solidFill>
                <a:latin typeface="+mj-lt"/>
                <a:ea typeface="+mj-ea"/>
              </a:rPr>
              <a:t>哪些函数可以修改此矩阵</a:t>
            </a:r>
            <a:endParaRPr lang="en-US" altLang="zh-CN" sz="2000" dirty="0">
              <a:solidFill>
                <a:schemeClr val="accent2"/>
              </a:solidFill>
              <a:latin typeface="+mj-lt"/>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solidFill>
                  <a:schemeClr val="accent2"/>
                </a:solidFill>
              </a:rPr>
              <a:t>图形流水线介绍</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编程基础知识</a:t>
            </a:r>
            <a:endParaRPr lang="en-US" altLang="zh-CN"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程序的结构</a:t>
            </a:r>
            <a:endParaRPr lang="en-US" altLang="zh-CN" sz="1800" dirty="0">
              <a:solidFill>
                <a:schemeClr val="accent2"/>
              </a:solidFill>
            </a:endParaRPr>
          </a:p>
          <a:p>
            <a:pPr lvl="2"/>
            <a:r>
              <a:rPr lang="zh-CN" altLang="en-US" sz="1800" dirty="0">
                <a:solidFill>
                  <a:schemeClr val="accent2"/>
                </a:solidFill>
              </a:rPr>
              <a:t>控制函数</a:t>
            </a:r>
            <a:endParaRPr lang="en-US" altLang="zh-CN" sz="1800" dirty="0">
              <a:solidFill>
                <a:schemeClr val="accent2"/>
              </a:solidFill>
            </a:endParaRPr>
          </a:p>
          <a:p>
            <a:pPr lvl="2"/>
            <a:r>
              <a:rPr lang="zh-CN" altLang="en-US" sz="1800" dirty="0">
                <a:solidFill>
                  <a:schemeClr val="accent2"/>
                </a:solidFill>
              </a:rPr>
              <a:t>视图</a:t>
            </a:r>
            <a:endParaRPr lang="en-US" altLang="zh-CN" sz="1800"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的图元</a:t>
            </a:r>
            <a:endParaRPr lang="en-US" altLang="zh-CN" sz="1800" dirty="0">
              <a:solidFill>
                <a:schemeClr val="accent2"/>
              </a:solidFill>
            </a:endParaRPr>
          </a:p>
          <a:p>
            <a:pPr lvl="2"/>
            <a:r>
              <a:rPr lang="zh-CN" altLang="en-US" sz="1800" dirty="0"/>
              <a:t>属性</a:t>
            </a:r>
            <a:endParaRPr lang="en-US" sz="18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图元</a:t>
            </a:r>
            <a:endParaRPr lang="en-US" dirty="0"/>
          </a:p>
        </p:txBody>
      </p:sp>
      <p:sp>
        <p:nvSpPr>
          <p:cNvPr id="3" name="内容占位符 2"/>
          <p:cNvSpPr>
            <a:spLocks noGrp="1"/>
          </p:cNvSpPr>
          <p:nvPr>
            <p:ph idx="1"/>
          </p:nvPr>
        </p:nvSpPr>
        <p:spPr/>
        <p:txBody>
          <a:bodyPr/>
          <a:lstStyle/>
          <a:p>
            <a:r>
              <a:rPr lang="zh-CN" altLang="en-US" dirty="0"/>
              <a:t>先看一个简单的</a:t>
            </a:r>
            <a:r>
              <a:rPr lang="en-US" altLang="zh-CN" dirty="0"/>
              <a:t>display</a:t>
            </a:r>
            <a:r>
              <a:rPr lang="zh-CN" altLang="en-US" dirty="0"/>
              <a:t>函数</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5" name="文本框 4"/>
          <p:cNvSpPr txBox="1"/>
          <p:nvPr/>
        </p:nvSpPr>
        <p:spPr>
          <a:xfrm>
            <a:off x="1828800" y="2362200"/>
            <a:ext cx="4916731" cy="3693319"/>
          </a:xfrm>
          <a:prstGeom prst="rect">
            <a:avLst/>
          </a:prstGeom>
          <a:noFill/>
        </p:spPr>
        <p:txBody>
          <a:bodyPr wrap="none" rtlCol="0">
            <a:spAutoFit/>
          </a:bodyPr>
          <a:lstStyle/>
          <a:p>
            <a:r>
              <a:rPr lang="en-US" sz="1800" b="1" dirty="0"/>
              <a:t>void display()</a:t>
            </a:r>
            <a:br>
              <a:rPr lang="en-US" sz="1800" dirty="0"/>
            </a:br>
            <a:r>
              <a:rPr lang="en-US" sz="1800" b="1" dirty="0"/>
              <a:t>{</a:t>
            </a:r>
            <a:br>
              <a:rPr lang="en-US" sz="1800" dirty="0"/>
            </a:br>
            <a:r>
              <a:rPr lang="en-US" sz="1800" dirty="0"/>
              <a:t>	</a:t>
            </a:r>
            <a:r>
              <a:rPr lang="en-US" sz="1800" b="1" dirty="0" err="1"/>
              <a:t>glClear</a:t>
            </a:r>
            <a:r>
              <a:rPr lang="en-US" sz="1800" b="1" dirty="0"/>
              <a:t>(GL_COLOR_BUFFER_BIT);</a:t>
            </a:r>
            <a:br>
              <a:rPr lang="en-US" sz="1800" dirty="0"/>
            </a:br>
            <a:r>
              <a:rPr lang="en-US" sz="1800" dirty="0"/>
              <a:t>	</a:t>
            </a:r>
            <a:r>
              <a:rPr lang="en-US" sz="1800" b="1" dirty="0" err="1"/>
              <a:t>glBegin</a:t>
            </a:r>
            <a:r>
              <a:rPr lang="en-US" sz="1800" b="1" dirty="0"/>
              <a:t>(GL_POLYGON);</a:t>
            </a:r>
            <a:br>
              <a:rPr lang="en-US" sz="1800" dirty="0"/>
            </a:br>
            <a:r>
              <a:rPr lang="en-US" sz="1800" dirty="0"/>
              <a:t>		</a:t>
            </a:r>
            <a:r>
              <a:rPr lang="en-US" sz="1800" b="1" dirty="0"/>
              <a:t>glVertex2d(-0.5,-0.5);</a:t>
            </a:r>
            <a:br>
              <a:rPr lang="en-US" sz="1800" dirty="0"/>
            </a:br>
            <a:r>
              <a:rPr lang="en-US" sz="1800" dirty="0"/>
              <a:t>		</a:t>
            </a:r>
            <a:r>
              <a:rPr lang="en-US" sz="1800" b="1" dirty="0"/>
              <a:t>glVertex2d(-0.5,0.5);</a:t>
            </a:r>
            <a:br>
              <a:rPr lang="en-US" sz="1800" dirty="0"/>
            </a:br>
            <a:r>
              <a:rPr lang="en-US" sz="1800" dirty="0"/>
              <a:t>		</a:t>
            </a:r>
            <a:r>
              <a:rPr lang="en-US" sz="1800" b="1" dirty="0"/>
              <a:t>glVertex2d(0.5,0.5);</a:t>
            </a:r>
            <a:br>
              <a:rPr lang="en-US" sz="1800" dirty="0"/>
            </a:br>
            <a:r>
              <a:rPr lang="en-US" sz="1800" dirty="0"/>
              <a:t>		</a:t>
            </a:r>
            <a:r>
              <a:rPr lang="en-US" sz="1800" b="1" dirty="0"/>
              <a:t>glVertex2d(0.5,-0.5);</a:t>
            </a:r>
            <a:br>
              <a:rPr lang="en-US" sz="1800" dirty="0"/>
            </a:br>
            <a:r>
              <a:rPr lang="en-US" sz="1800" dirty="0"/>
              <a:t>	</a:t>
            </a:r>
            <a:r>
              <a:rPr lang="en-US" sz="1800" b="1" dirty="0" err="1"/>
              <a:t>glEnd</a:t>
            </a:r>
            <a:r>
              <a:rPr lang="en-US" sz="1800" b="1" dirty="0"/>
              <a:t>();</a:t>
            </a:r>
            <a:br>
              <a:rPr lang="en-US" sz="1800" dirty="0"/>
            </a:br>
            <a:r>
              <a:rPr lang="en-US" sz="1800" dirty="0"/>
              <a:t>	</a:t>
            </a:r>
            <a:r>
              <a:rPr lang="en-US" sz="1800" b="1" dirty="0" err="1"/>
              <a:t>glFlush</a:t>
            </a:r>
            <a:r>
              <a:rPr lang="en-US" sz="1800" b="1" dirty="0"/>
              <a:t>();</a:t>
            </a:r>
            <a:br>
              <a:rPr lang="en-US" sz="1800" dirty="0"/>
            </a:br>
            <a:r>
              <a:rPr lang="en-US" sz="1800" b="1" dirty="0"/>
              <a:t>}</a:t>
            </a:r>
            <a:br>
              <a:rPr lang="en-US" sz="1800" dirty="0"/>
            </a:br>
            <a:br>
              <a:rPr lang="en-US" sz="1800" dirty="0"/>
            </a:br>
            <a:endParaRPr lang="en-US" sz="1800" dirty="0"/>
          </a:p>
        </p:txBody>
      </p:sp>
      <p:cxnSp>
        <p:nvCxnSpPr>
          <p:cNvPr id="6" name="直接箭头连接符 5"/>
          <p:cNvCxnSpPr/>
          <p:nvPr/>
        </p:nvCxnSpPr>
        <p:spPr bwMode="auto">
          <a:xfrm flipH="1" flipV="1">
            <a:off x="6096000" y="4343400"/>
            <a:ext cx="914400" cy="321460"/>
          </a:xfrm>
          <a:prstGeom prst="straightConnector1">
            <a:avLst/>
          </a:prstGeom>
          <a:solidFill>
            <a:schemeClr val="accent1"/>
          </a:solidFill>
          <a:ln w="12700" cap="flat" cmpd="sng" algn="ctr">
            <a:solidFill>
              <a:schemeClr val="accent2"/>
            </a:solidFill>
            <a:prstDash val="solid"/>
            <a:round/>
            <a:headEnd type="none" w="sm" len="sm"/>
            <a:tailEnd type="triangle"/>
          </a:ln>
          <a:effectLst/>
        </p:spPr>
      </p:cxnSp>
      <p:sp>
        <p:nvSpPr>
          <p:cNvPr id="7" name="文本框 6"/>
          <p:cNvSpPr txBox="1"/>
          <p:nvPr/>
        </p:nvSpPr>
        <p:spPr>
          <a:xfrm>
            <a:off x="6249260" y="4684593"/>
            <a:ext cx="1402948" cy="400110"/>
          </a:xfrm>
          <a:prstGeom prst="rect">
            <a:avLst/>
          </a:prstGeom>
          <a:noFill/>
        </p:spPr>
        <p:txBody>
          <a:bodyPr wrap="none" rtlCol="0">
            <a:spAutoFit/>
          </a:bodyPr>
          <a:lstStyle/>
          <a:p>
            <a:r>
              <a:rPr lang="zh-CN" altLang="en-US" sz="2000" dirty="0">
                <a:solidFill>
                  <a:schemeClr val="accent2"/>
                </a:solidFill>
                <a:latin typeface="+mj-lt"/>
                <a:ea typeface="+mj-ea"/>
              </a:rPr>
              <a:t>   图元函数</a:t>
            </a:r>
            <a:endParaRPr lang="en-US" sz="2000" dirty="0">
              <a:solidFill>
                <a:schemeClr val="accent2"/>
              </a:solidFill>
              <a:latin typeface="+mj-lt"/>
              <a:ea typeface="+mj-ea"/>
            </a:endParaRPr>
          </a:p>
        </p:txBody>
      </p:sp>
      <p:sp>
        <p:nvSpPr>
          <p:cNvPr id="8" name="矩形 7"/>
          <p:cNvSpPr/>
          <p:nvPr/>
        </p:nvSpPr>
        <p:spPr bwMode="auto">
          <a:xfrm>
            <a:off x="2590800" y="3276600"/>
            <a:ext cx="3352800" cy="1616860"/>
          </a:xfrm>
          <a:prstGeom prst="rect">
            <a:avLst/>
          </a:prstGeom>
          <a:noFill/>
          <a:ln w="28575" cap="flat" cmpd="sng" algn="ctr">
            <a:solidFill>
              <a:schemeClr val="accent2"/>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图元</a:t>
            </a:r>
            <a:r>
              <a:rPr lang="en-US" altLang="zh-CN" dirty="0"/>
              <a:t>—</a:t>
            </a:r>
            <a:r>
              <a:rPr lang="zh-CN" altLang="en-US" dirty="0"/>
              <a:t>坐标系</a:t>
            </a:r>
            <a:endParaRPr lang="en-US" dirty="0"/>
          </a:p>
        </p:txBody>
      </p:sp>
      <p:sp>
        <p:nvSpPr>
          <p:cNvPr id="3" name="内容占位符 2"/>
          <p:cNvSpPr>
            <a:spLocks noGrp="1"/>
          </p:cNvSpPr>
          <p:nvPr>
            <p:ph idx="1"/>
          </p:nvPr>
        </p:nvSpPr>
        <p:spPr/>
        <p:txBody>
          <a:bodyPr/>
          <a:lstStyle/>
          <a:p>
            <a:r>
              <a:rPr lang="zh-CN" altLang="en-US" dirty="0"/>
              <a:t>最初的图形系统要求用户直接按照显</a:t>
            </a:r>
            <a:br>
              <a:rPr lang="zh-CN" altLang="en-US" dirty="0"/>
            </a:br>
            <a:r>
              <a:rPr lang="zh-CN" altLang="en-US" dirty="0"/>
              <a:t>示设备的单位来确定所有的信息</a:t>
            </a:r>
            <a:endParaRPr lang="en-US" altLang="zh-CN" dirty="0"/>
          </a:p>
          <a:p>
            <a:r>
              <a:rPr lang="zh-CN" altLang="en-US" dirty="0"/>
              <a:t>设备无关图形学</a:t>
            </a:r>
            <a:endParaRPr lang="en-US" altLang="zh-CN" dirty="0"/>
          </a:p>
          <a:p>
            <a:pPr lvl="1"/>
            <a:r>
              <a:rPr lang="zh-CN" altLang="en-US" dirty="0"/>
              <a:t>顶点坐标在对象坐标系或世界坐标系</a:t>
            </a:r>
            <a:br>
              <a:rPr lang="zh-CN" altLang="en-US" dirty="0"/>
            </a:br>
            <a:r>
              <a:rPr lang="zh-CN" altLang="en-US" dirty="0"/>
              <a:t>中定义</a:t>
            </a:r>
            <a:endParaRPr lang="en-US" altLang="zh-CN" dirty="0"/>
          </a:p>
          <a:p>
            <a:pPr lvl="1"/>
            <a:r>
              <a:rPr lang="zh-CN" altLang="en-US" dirty="0"/>
              <a:t>顶点坐标最终映射成窗口坐标或屏幕</a:t>
            </a:r>
            <a:br>
              <a:rPr lang="zh-CN" altLang="en-US" dirty="0"/>
            </a:br>
            <a:r>
              <a:rPr lang="zh-CN" altLang="en-US" dirty="0"/>
              <a:t>坐标</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546386" y="4723268"/>
            <a:ext cx="3276600" cy="1803400"/>
          </a:xfrm>
          <a:prstGeom prst="rect">
            <a:avLst/>
          </a:prstGeom>
        </p:spPr>
      </p:pic>
      <p:pic>
        <p:nvPicPr>
          <p:cNvPr id="6" name="图片 5"/>
          <p:cNvPicPr>
            <a:picLocks noChangeAspect="1"/>
          </p:cNvPicPr>
          <p:nvPr/>
        </p:nvPicPr>
        <p:blipFill>
          <a:blip r:embed="rId2"/>
          <a:stretch>
            <a:fillRect/>
          </a:stretch>
        </p:blipFill>
        <p:spPr>
          <a:xfrm>
            <a:off x="482672" y="4881364"/>
            <a:ext cx="7975528" cy="1506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图元</a:t>
            </a:r>
            <a:endParaRPr lang="en-US" dirty="0"/>
          </a:p>
        </p:txBody>
      </p:sp>
      <p:sp>
        <p:nvSpPr>
          <p:cNvPr id="3" name="内容占位符 2"/>
          <p:cNvSpPr>
            <a:spLocks noGrp="1"/>
          </p:cNvSpPr>
          <p:nvPr>
            <p:ph idx="1"/>
          </p:nvPr>
        </p:nvSpPr>
        <p:spPr/>
        <p:txBody>
          <a:bodyPr/>
          <a:lstStyle/>
          <a:p>
            <a:r>
              <a:rPr lang="zh-CN" altLang="en-US" dirty="0"/>
              <a:t>最小系统观点</a:t>
            </a:r>
            <a:br>
              <a:rPr lang="zh-CN" altLang="en-US" dirty="0"/>
            </a:br>
            <a:r>
              <a:rPr lang="en-US" altLang="zh-CN" dirty="0"/>
              <a:t>– </a:t>
            </a:r>
            <a:r>
              <a:rPr lang="zh-CN" altLang="en-US" dirty="0"/>
              <a:t>线段、多边形和文本</a:t>
            </a:r>
            <a:r>
              <a:rPr lang="en-US" altLang="zh-CN" dirty="0"/>
              <a:t>(</a:t>
            </a:r>
            <a:r>
              <a:rPr lang="zh-CN" altLang="en-US" dirty="0"/>
              <a:t>字符串</a:t>
            </a:r>
            <a:r>
              <a:rPr lang="en-US" altLang="zh-CN" dirty="0"/>
              <a:t>)</a:t>
            </a:r>
            <a:r>
              <a:rPr lang="zh-CN" altLang="en-US" dirty="0"/>
              <a:t>，可硬件高效生成</a:t>
            </a:r>
            <a:endParaRPr lang="en-US" altLang="zh-CN" dirty="0"/>
          </a:p>
          <a:p>
            <a:r>
              <a:rPr lang="zh-CN" altLang="en-US" dirty="0"/>
              <a:t>复杂图元观点</a:t>
            </a:r>
            <a:br>
              <a:rPr lang="zh-CN" altLang="en-US" dirty="0"/>
            </a:br>
            <a:r>
              <a:rPr lang="en-US" altLang="zh-CN" dirty="0"/>
              <a:t>– </a:t>
            </a:r>
            <a:r>
              <a:rPr lang="zh-CN" altLang="en-US" dirty="0"/>
              <a:t>圆、曲线、曲面和实体等复杂图</a:t>
            </a:r>
            <a:endParaRPr lang="en-US" altLang="zh-CN" dirty="0"/>
          </a:p>
          <a:p>
            <a:r>
              <a:rPr lang="en-US" altLang="zh-CN" dirty="0"/>
              <a:t>OpenGL</a:t>
            </a:r>
            <a:br>
              <a:rPr lang="en-US" altLang="zh-CN" dirty="0"/>
            </a:br>
            <a:r>
              <a:rPr lang="en-US" altLang="zh-CN" dirty="0"/>
              <a:t>– </a:t>
            </a:r>
            <a:r>
              <a:rPr lang="zh-CN" altLang="en-US" dirty="0"/>
              <a:t>核心库：点、线、多边形</a:t>
            </a:r>
            <a:br>
              <a:rPr lang="zh-CN" altLang="en-US" dirty="0"/>
            </a:br>
            <a:r>
              <a:rPr lang="en-US" altLang="zh-CN" dirty="0"/>
              <a:t>– GLU</a:t>
            </a:r>
            <a:r>
              <a:rPr lang="zh-CN" altLang="en-US" dirty="0"/>
              <a:t>：二次曲面、 </a:t>
            </a:r>
            <a:r>
              <a:rPr lang="en-US" altLang="zh-CN" dirty="0"/>
              <a:t>NURBS</a:t>
            </a:r>
            <a:r>
              <a:rPr lang="zh-CN" altLang="en-US" dirty="0"/>
              <a:t>曲面</a:t>
            </a:r>
            <a:br>
              <a:rPr lang="zh-CN" altLang="en-US" dirty="0"/>
            </a:br>
            <a:r>
              <a:rPr lang="en-US" altLang="zh-CN" dirty="0"/>
              <a:t>– GLUT</a:t>
            </a:r>
            <a:r>
              <a:rPr lang="zh-CN" altLang="en-US" dirty="0"/>
              <a:t>：笔划字符、点阵字符</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定义几何图元</a:t>
            </a:r>
            <a:endParaRPr lang="en-US" dirty="0"/>
          </a:p>
        </p:txBody>
      </p:sp>
      <p:sp>
        <p:nvSpPr>
          <p:cNvPr id="3" name="内容占位符 2"/>
          <p:cNvSpPr>
            <a:spLocks noGrp="1"/>
          </p:cNvSpPr>
          <p:nvPr>
            <p:ph idx="1"/>
          </p:nvPr>
        </p:nvSpPr>
        <p:spPr/>
        <p:txBody>
          <a:bodyPr/>
          <a:lstStyle/>
          <a:p>
            <a:r>
              <a:rPr lang="zh-CN" altLang="en-US" sz="2400" dirty="0"/>
              <a:t>图元由下面语句定义：</a:t>
            </a:r>
            <a:br>
              <a:rPr lang="zh-CN" altLang="en-US" sz="2400" dirty="0"/>
            </a:br>
            <a:r>
              <a:rPr lang="en-US" sz="2400" b="1" dirty="0" err="1"/>
              <a:t>glBegin</a:t>
            </a:r>
            <a:r>
              <a:rPr lang="en-US" sz="2400" b="1" dirty="0"/>
              <a:t>( </a:t>
            </a:r>
            <a:r>
              <a:rPr lang="en-US" sz="2400" b="1" i="1" dirty="0" err="1"/>
              <a:t>primType</a:t>
            </a:r>
            <a:r>
              <a:rPr lang="en-US" sz="2400" b="1" i="1" dirty="0"/>
              <a:t> </a:t>
            </a:r>
            <a:r>
              <a:rPr lang="en-US" sz="2400" b="1" dirty="0"/>
              <a:t>);</a:t>
            </a:r>
            <a:br>
              <a:rPr lang="en-US" sz="2400" b="1" dirty="0"/>
            </a:br>
            <a:r>
              <a:rPr lang="en-US" sz="2400" b="1" dirty="0" err="1"/>
              <a:t>glEnd</a:t>
            </a:r>
            <a:r>
              <a:rPr lang="en-US" sz="2400" b="1" dirty="0"/>
              <a:t>();</a:t>
            </a:r>
            <a:endParaRPr lang="en-US" sz="2400" b="1" dirty="0"/>
          </a:p>
          <a:p>
            <a:pPr lvl="1"/>
            <a:r>
              <a:rPr lang="en-US" sz="1900" b="1" i="1" dirty="0" err="1"/>
              <a:t>primType</a:t>
            </a:r>
            <a:r>
              <a:rPr lang="en-US" sz="1900" b="1" i="1" dirty="0"/>
              <a:t> </a:t>
            </a:r>
            <a:r>
              <a:rPr lang="zh-CN" altLang="en-US" sz="1900" b="1" dirty="0"/>
              <a:t>决定顶点如何组合成图元</a:t>
            </a:r>
            <a:br>
              <a:rPr lang="zh-CN" altLang="en-US" sz="1900" b="1" dirty="0"/>
            </a:br>
            <a:endParaRPr lang="en-US" sz="19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6" name="矩形 5"/>
          <p:cNvSpPr/>
          <p:nvPr/>
        </p:nvSpPr>
        <p:spPr>
          <a:xfrm>
            <a:off x="1447800" y="3505200"/>
            <a:ext cx="6477000" cy="2677656"/>
          </a:xfrm>
          <a:prstGeom prst="rect">
            <a:avLst/>
          </a:prstGeom>
        </p:spPr>
        <p:txBody>
          <a:bodyPr wrap="square">
            <a:spAutoFit/>
          </a:bodyPr>
          <a:lstStyle/>
          <a:p>
            <a:r>
              <a:rPr lang="en-US" b="1" dirty="0" err="1"/>
              <a:t>glBegin</a:t>
            </a:r>
            <a:r>
              <a:rPr lang="en-US" b="1" dirty="0"/>
              <a:t>( </a:t>
            </a:r>
            <a:r>
              <a:rPr lang="en-US" b="1" i="1" dirty="0" err="1"/>
              <a:t>primType</a:t>
            </a:r>
            <a:r>
              <a:rPr lang="en-US" b="1" i="1" dirty="0"/>
              <a:t> </a:t>
            </a:r>
            <a:r>
              <a:rPr lang="en-US" b="1" dirty="0"/>
              <a:t>);</a:t>
            </a:r>
            <a:br>
              <a:rPr lang="en-US" b="1" dirty="0"/>
            </a:br>
            <a:r>
              <a:rPr lang="en-US" b="1" dirty="0"/>
              <a:t>for ( </a:t>
            </a:r>
            <a:r>
              <a:rPr lang="en-US" b="1" dirty="0" err="1"/>
              <a:t>i</a:t>
            </a:r>
            <a:r>
              <a:rPr lang="en-US" b="1" dirty="0"/>
              <a:t> = 0; </a:t>
            </a:r>
            <a:r>
              <a:rPr lang="en-US" b="1" dirty="0" err="1"/>
              <a:t>i</a:t>
            </a:r>
            <a:r>
              <a:rPr lang="en-US" b="1" dirty="0"/>
              <a:t> &lt; n; ++</a:t>
            </a:r>
            <a:r>
              <a:rPr lang="en-US" b="1" dirty="0" err="1"/>
              <a:t>i</a:t>
            </a:r>
            <a:r>
              <a:rPr lang="en-US" b="1" dirty="0"/>
              <a:t> ) {</a:t>
            </a:r>
            <a:br>
              <a:rPr lang="en-US" b="1" dirty="0"/>
            </a:br>
            <a:r>
              <a:rPr lang="en-US" b="1" dirty="0"/>
              <a:t>	glColor3f( red[</a:t>
            </a:r>
            <a:r>
              <a:rPr lang="en-US" b="1" dirty="0" err="1"/>
              <a:t>i</a:t>
            </a:r>
            <a:r>
              <a:rPr lang="en-US" b="1" dirty="0"/>
              <a:t>], green[</a:t>
            </a:r>
            <a:r>
              <a:rPr lang="en-US" b="1" dirty="0" err="1"/>
              <a:t>i</a:t>
            </a:r>
            <a:r>
              <a:rPr lang="en-US" b="1" dirty="0"/>
              <a:t>], blue[</a:t>
            </a:r>
            <a:r>
              <a:rPr lang="en-US" b="1" dirty="0" err="1"/>
              <a:t>i</a:t>
            </a:r>
            <a:r>
              <a:rPr lang="en-US" b="1" dirty="0"/>
              <a:t>] );</a:t>
            </a:r>
            <a:br>
              <a:rPr lang="en-US" b="1" dirty="0"/>
            </a:br>
            <a:r>
              <a:rPr lang="en-US" b="1" dirty="0"/>
              <a:t>	glVertex3fv( </a:t>
            </a:r>
            <a:r>
              <a:rPr lang="en-US" b="1" dirty="0" err="1"/>
              <a:t>coords</a:t>
            </a:r>
            <a:r>
              <a:rPr lang="en-US" b="1" dirty="0"/>
              <a:t>[</a:t>
            </a:r>
            <a:r>
              <a:rPr lang="en-US" b="1" dirty="0" err="1"/>
              <a:t>i</a:t>
            </a:r>
            <a:r>
              <a:rPr lang="en-US" b="1" dirty="0"/>
              <a:t>] );</a:t>
            </a:r>
            <a:br>
              <a:rPr lang="en-US" b="1" dirty="0"/>
            </a:br>
            <a:r>
              <a:rPr lang="en-US" b="1" dirty="0"/>
              <a:t>}</a:t>
            </a:r>
            <a:br>
              <a:rPr lang="en-US" b="1" dirty="0"/>
            </a:br>
            <a:r>
              <a:rPr lang="en-US" b="1" dirty="0" err="1"/>
              <a:t>glEnd</a:t>
            </a:r>
            <a:r>
              <a:rPr lang="en-US" b="1" dirty="0"/>
              <a:t>();</a:t>
            </a:r>
            <a:br>
              <a:rPr lang="en-US" b="1" dirty="0"/>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Global Illumination or Local Illumination</a:t>
            </a:r>
            <a:br>
              <a:rPr lang="en-US" altLang="zh-CN" sz="2800" dirty="0"/>
            </a:br>
            <a:r>
              <a:rPr lang="en-US" altLang="zh-CN" sz="2800" dirty="0"/>
              <a:t> </a:t>
            </a:r>
            <a:r>
              <a:rPr lang="zh-CN" altLang="en-US" sz="2800" dirty="0"/>
              <a:t>（全局光照明 还是 局部光照明）</a:t>
            </a:r>
            <a:endParaRPr lang="en-US" sz="2800" dirty="0"/>
          </a:p>
        </p:txBody>
      </p:sp>
      <p:sp>
        <p:nvSpPr>
          <p:cNvPr id="3" name="内容占位符 2"/>
          <p:cNvSpPr>
            <a:spLocks noGrp="1"/>
          </p:cNvSpPr>
          <p:nvPr>
            <p:ph idx="1"/>
          </p:nvPr>
        </p:nvSpPr>
        <p:spPr/>
        <p:txBody>
          <a:bodyPr/>
          <a:lstStyle/>
          <a:p>
            <a:r>
              <a:rPr lang="en-US" altLang="zh-CN" dirty="0"/>
              <a:t>Global Illumination</a:t>
            </a:r>
            <a:endParaRPr lang="en-US" altLang="zh-CN" dirty="0"/>
          </a:p>
          <a:p>
            <a:pPr lvl="1"/>
            <a:r>
              <a:rPr lang="en-US" altLang="zh-CN" dirty="0"/>
              <a:t>Ray Tracing</a:t>
            </a:r>
            <a:r>
              <a:rPr lang="zh-CN" altLang="en-US" dirty="0"/>
              <a:t>光线跟踪方法</a:t>
            </a:r>
            <a:endParaRPr lang="en-US" altLang="zh-CN" dirty="0"/>
          </a:p>
          <a:p>
            <a:pPr lvl="1"/>
            <a:r>
              <a:rPr lang="en-US" altLang="zh-CN" dirty="0" err="1"/>
              <a:t>Radiosity</a:t>
            </a:r>
            <a:r>
              <a:rPr lang="en-US" altLang="zh-CN" dirty="0"/>
              <a:t> </a:t>
            </a:r>
            <a:r>
              <a:rPr lang="zh-CN" altLang="en-US" dirty="0"/>
              <a:t>辐射度方法</a:t>
            </a:r>
            <a:endParaRPr lang="en-US" altLang="zh-CN" dirty="0"/>
          </a:p>
          <a:p>
            <a:pPr lvl="1"/>
            <a:r>
              <a:rPr lang="zh-CN" altLang="en-US" dirty="0"/>
              <a:t>计算量非常大，目前没有硬件加速支持，不适合实时或交互式系统</a:t>
            </a:r>
            <a:endParaRPr lang="zh-CN" altLang="en-US" dirty="0"/>
          </a:p>
          <a:p>
            <a:r>
              <a:rPr lang="en-US" altLang="zh-CN" dirty="0"/>
              <a:t> Local Illumination</a:t>
            </a:r>
            <a:r>
              <a:rPr lang="zh-CN" altLang="en-US" dirty="0"/>
              <a:t>局部光照模型</a:t>
            </a:r>
            <a:endParaRPr lang="en-US" altLang="zh-CN" dirty="0"/>
          </a:p>
          <a:p>
            <a:pPr lvl="1"/>
            <a:r>
              <a:rPr lang="en-US" altLang="zh-CN" dirty="0" err="1"/>
              <a:t>Phong</a:t>
            </a:r>
            <a:r>
              <a:rPr lang="zh-CN" altLang="en-US" dirty="0"/>
              <a:t>光照模型</a:t>
            </a:r>
            <a:endParaRPr lang="en-US" altLang="zh-CN" dirty="0"/>
          </a:p>
          <a:p>
            <a:pPr lvl="1"/>
            <a:r>
              <a:rPr lang="zh-CN" altLang="en-US" dirty="0"/>
              <a:t>计算量适中，有硬件加速支持</a:t>
            </a:r>
            <a:endParaRPr lang="en-US" altLang="zh-CN" dirty="0"/>
          </a:p>
          <a:p>
            <a:pPr lvl="1"/>
            <a:r>
              <a:rPr lang="zh-CN" altLang="en-US" dirty="0"/>
              <a:t>当前主流</a:t>
            </a:r>
            <a:r>
              <a:rPr lang="en-US" altLang="zh-CN" dirty="0"/>
              <a:t>API</a:t>
            </a:r>
            <a:r>
              <a:rPr lang="zh-CN" altLang="en-US" dirty="0"/>
              <a:t>：</a:t>
            </a:r>
            <a:r>
              <a:rPr lang="en-US" altLang="zh-CN" dirty="0"/>
              <a:t>OpenGL, Direct3D</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的几何图元</a:t>
            </a:r>
            <a:endParaRPr lang="en-US" dirty="0"/>
          </a:p>
        </p:txBody>
      </p:sp>
      <p:sp>
        <p:nvSpPr>
          <p:cNvPr id="3" name="内容占位符 2"/>
          <p:cNvSpPr>
            <a:spLocks noGrp="1"/>
          </p:cNvSpPr>
          <p:nvPr>
            <p:ph idx="1"/>
          </p:nvPr>
        </p:nvSpPr>
        <p:spPr/>
        <p:txBody>
          <a:bodyPr/>
          <a:lstStyle/>
          <a:p>
            <a:r>
              <a:rPr lang="zh-CN" altLang="en-US" dirty="0"/>
              <a:t>点： </a:t>
            </a:r>
            <a:r>
              <a:rPr lang="en-US" dirty="0"/>
              <a:t>GL_POINTS</a:t>
            </a:r>
            <a:endParaRPr lang="en-US" dirty="0"/>
          </a:p>
          <a:p>
            <a:r>
              <a:rPr lang="zh-CN" altLang="en-US" dirty="0"/>
              <a:t>线段： </a:t>
            </a:r>
            <a:r>
              <a:rPr lang="en-US" dirty="0"/>
              <a:t>GL_LINES</a:t>
            </a:r>
            <a:endParaRPr lang="en-US" dirty="0"/>
          </a:p>
          <a:p>
            <a:r>
              <a:rPr lang="zh-CN" altLang="en-US" dirty="0"/>
              <a:t>开折线： </a:t>
            </a:r>
            <a:r>
              <a:rPr lang="en-US" dirty="0"/>
              <a:t>GL_LINE_STRIP</a:t>
            </a:r>
            <a:endParaRPr lang="en-US" dirty="0"/>
          </a:p>
          <a:p>
            <a:r>
              <a:rPr lang="zh-CN" altLang="en-US" dirty="0"/>
              <a:t>封闭折线： </a:t>
            </a:r>
            <a:r>
              <a:rPr lang="en-US" dirty="0"/>
              <a:t>GL_LINE_LOOP</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81000" y="3922690"/>
            <a:ext cx="8382000" cy="2162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的几何图元</a:t>
            </a:r>
            <a:endParaRPr lang="en-US" dirty="0"/>
          </a:p>
        </p:txBody>
      </p:sp>
      <p:sp>
        <p:nvSpPr>
          <p:cNvPr id="3" name="内容占位符 2"/>
          <p:cNvSpPr>
            <a:spLocks noGrp="1"/>
          </p:cNvSpPr>
          <p:nvPr>
            <p:ph idx="1"/>
          </p:nvPr>
        </p:nvSpPr>
        <p:spPr/>
        <p:txBody>
          <a:bodyPr/>
          <a:lstStyle/>
          <a:p>
            <a:r>
              <a:rPr lang="zh-CN" altLang="en-US" dirty="0"/>
              <a:t>多边形： </a:t>
            </a:r>
            <a:r>
              <a:rPr lang="en-US" dirty="0"/>
              <a:t>GL_POLYGON</a:t>
            </a:r>
            <a:endParaRPr lang="en-US" dirty="0"/>
          </a:p>
          <a:p>
            <a:r>
              <a:rPr lang="zh-CN" altLang="en-US" dirty="0"/>
              <a:t>三角形： </a:t>
            </a:r>
            <a:r>
              <a:rPr lang="en-US" dirty="0"/>
              <a:t>GL_TRIANGLES</a:t>
            </a:r>
            <a:endParaRPr lang="en-US" dirty="0"/>
          </a:p>
          <a:p>
            <a:r>
              <a:rPr lang="zh-CN" altLang="en-US" dirty="0"/>
              <a:t>四边形： </a:t>
            </a:r>
            <a:r>
              <a:rPr lang="en-US" dirty="0"/>
              <a:t>GL_QUADS</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23862" y="3581400"/>
            <a:ext cx="8143875" cy="20955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OpenGL</a:t>
            </a:r>
            <a:r>
              <a:rPr lang="zh-CN" altLang="en-US" dirty="0"/>
              <a:t>的几何图元</a:t>
            </a:r>
            <a:endParaRPr lang="en-US" dirty="0"/>
          </a:p>
        </p:txBody>
      </p:sp>
      <p:sp>
        <p:nvSpPr>
          <p:cNvPr id="3" name="内容占位符 2"/>
          <p:cNvSpPr>
            <a:spLocks noGrp="1"/>
          </p:cNvSpPr>
          <p:nvPr>
            <p:ph idx="1"/>
          </p:nvPr>
        </p:nvSpPr>
        <p:spPr/>
        <p:txBody>
          <a:bodyPr/>
          <a:lstStyle/>
          <a:p>
            <a:r>
              <a:rPr lang="zh-CN" altLang="en-US" dirty="0"/>
              <a:t>三角形带： </a:t>
            </a:r>
            <a:r>
              <a:rPr lang="en-US" dirty="0"/>
              <a:t>GL_TRIANGLE_STRIP</a:t>
            </a:r>
            <a:endParaRPr lang="en-US" dirty="0"/>
          </a:p>
          <a:p>
            <a:r>
              <a:rPr lang="zh-CN" altLang="en-US" dirty="0"/>
              <a:t>四边形带： </a:t>
            </a:r>
            <a:r>
              <a:rPr lang="en-US" dirty="0"/>
              <a:t>GL_QUAD_STRIP</a:t>
            </a:r>
            <a:endParaRPr lang="en-US" dirty="0"/>
          </a:p>
          <a:p>
            <a:r>
              <a:rPr lang="zh-CN" altLang="en-US" dirty="0"/>
              <a:t>三角形扇： </a:t>
            </a:r>
            <a:r>
              <a:rPr lang="en-US" dirty="0"/>
              <a:t>GL_TRIANGLE_FAN</a:t>
            </a:r>
            <a:br>
              <a:rPr 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404812" y="3683291"/>
            <a:ext cx="8334375" cy="17240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绘制复杂物体</a:t>
            </a:r>
            <a:endParaRPr lang="en-US" dirty="0"/>
          </a:p>
        </p:txBody>
      </p:sp>
      <p:sp>
        <p:nvSpPr>
          <p:cNvPr id="3" name="内容占位符 2"/>
          <p:cNvSpPr>
            <a:spLocks noGrp="1"/>
          </p:cNvSpPr>
          <p:nvPr>
            <p:ph idx="1"/>
          </p:nvPr>
        </p:nvSpPr>
        <p:spPr/>
        <p:txBody>
          <a:bodyPr/>
          <a:lstStyle/>
          <a:p>
            <a:r>
              <a:rPr lang="zh-CN" altLang="en-US" dirty="0"/>
              <a:t>用多边形近似（往往三角形）</a:t>
            </a:r>
            <a:endParaRPr lang="en-US" altLang="zh-CN" dirty="0"/>
          </a:p>
          <a:p>
            <a:r>
              <a:rPr lang="zh-CN" altLang="en-US" dirty="0"/>
              <a:t>单位球面的参数表达：</a:t>
            </a:r>
            <a:br>
              <a:rPr lang="zh-CN" altLang="en-US" dirty="0"/>
            </a:br>
            <a:r>
              <a:rPr lang="en-US" altLang="zh-CN" dirty="0"/>
              <a:t>x(</a:t>
            </a:r>
            <a:r>
              <a:rPr lang="en-US" altLang="zh-CN" dirty="0" err="1"/>
              <a:t>θ,φ</a:t>
            </a:r>
            <a:r>
              <a:rPr lang="en-US" altLang="zh-CN" dirty="0"/>
              <a:t>)=</a:t>
            </a:r>
            <a:r>
              <a:rPr lang="en-US" altLang="zh-CN" dirty="0" err="1"/>
              <a:t>sinθ</a:t>
            </a:r>
            <a:r>
              <a:rPr lang="en-US" altLang="zh-CN" dirty="0"/>
              <a:t> </a:t>
            </a:r>
            <a:r>
              <a:rPr lang="en-US" altLang="zh-CN" dirty="0" err="1"/>
              <a:t>cosφ</a:t>
            </a:r>
            <a:br>
              <a:rPr lang="en-US" altLang="zh-CN" dirty="0"/>
            </a:br>
            <a:r>
              <a:rPr lang="en-US" altLang="zh-CN" dirty="0"/>
              <a:t>y(</a:t>
            </a:r>
            <a:r>
              <a:rPr lang="en-US" altLang="zh-CN" dirty="0" err="1"/>
              <a:t>θ,φ</a:t>
            </a:r>
            <a:r>
              <a:rPr lang="en-US" altLang="zh-CN" dirty="0"/>
              <a:t>)=</a:t>
            </a:r>
            <a:r>
              <a:rPr lang="en-US" altLang="zh-CN" dirty="0" err="1"/>
              <a:t>cosθ</a:t>
            </a:r>
            <a:r>
              <a:rPr lang="en-US" altLang="zh-CN" dirty="0"/>
              <a:t> </a:t>
            </a:r>
            <a:r>
              <a:rPr lang="en-US" altLang="zh-CN" dirty="0" err="1"/>
              <a:t>cosφ</a:t>
            </a:r>
            <a:br>
              <a:rPr lang="en-US" altLang="zh-CN" dirty="0"/>
            </a:br>
            <a:r>
              <a:rPr lang="en-US" altLang="zh-CN" dirty="0"/>
              <a:t>z(</a:t>
            </a:r>
            <a:r>
              <a:rPr lang="en-US" altLang="zh-CN" dirty="0" err="1"/>
              <a:t>θ,φ</a:t>
            </a:r>
            <a:r>
              <a:rPr lang="en-US" altLang="zh-CN" dirty="0"/>
              <a:t>)=</a:t>
            </a:r>
            <a:r>
              <a:rPr lang="en-US" altLang="zh-CN" dirty="0" err="1"/>
              <a:t>sinφ</a:t>
            </a:r>
            <a:br>
              <a:rPr lang="en-US" altLang="zh-CN" dirty="0"/>
            </a:br>
            <a:r>
              <a:rPr lang="zh-CN" altLang="en-US" dirty="0"/>
              <a:t>其中</a:t>
            </a:r>
            <a:r>
              <a:rPr lang="en-US" altLang="zh-CN" dirty="0"/>
              <a:t>0</a:t>
            </a:r>
            <a:r>
              <a:rPr lang="zh-CN" altLang="en-US" dirty="0"/>
              <a:t>≤ </a:t>
            </a:r>
            <a:r>
              <a:rPr lang="en-US" altLang="zh-CN" dirty="0"/>
              <a:t>θ≤2π, 0≤ φ ≤π</a:t>
            </a:r>
            <a:endParaRPr lang="en-US" altLang="zh-CN" dirty="0"/>
          </a:p>
          <a:p>
            <a:r>
              <a:rPr lang="zh-CN" altLang="en-US" dirty="0"/>
              <a:t>中间四边形带</a:t>
            </a:r>
            <a:r>
              <a:rPr lang="en-US" altLang="zh-CN" dirty="0"/>
              <a:t>-&gt;</a:t>
            </a:r>
            <a:r>
              <a:rPr lang="zh-CN" altLang="en-US" dirty="0"/>
              <a:t>三角形带</a:t>
            </a:r>
            <a:endParaRPr lang="en-US" altLang="zh-CN" dirty="0"/>
          </a:p>
          <a:p>
            <a:r>
              <a:rPr lang="zh-CN" altLang="en-US" dirty="0"/>
              <a:t>两极处三角形扇</a:t>
            </a:r>
            <a:br>
              <a:rPr lang="zh-CN" altLang="en-US" dirty="0"/>
            </a:b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6" name="图片 5"/>
          <p:cNvPicPr>
            <a:picLocks noChangeAspect="1"/>
          </p:cNvPicPr>
          <p:nvPr/>
        </p:nvPicPr>
        <p:blipFill>
          <a:blip r:embed="rId1"/>
          <a:stretch>
            <a:fillRect/>
          </a:stretch>
        </p:blipFill>
        <p:spPr>
          <a:xfrm>
            <a:off x="5257800" y="2438400"/>
            <a:ext cx="3352800" cy="301873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GLU/GLUT</a:t>
            </a:r>
            <a:r>
              <a:rPr lang="zh-CN" altLang="en-US" dirty="0"/>
              <a:t>提供曲面函数</a:t>
            </a:r>
            <a:endParaRPr lang="en-US" dirty="0"/>
          </a:p>
        </p:txBody>
      </p:sp>
      <p:sp>
        <p:nvSpPr>
          <p:cNvPr id="3" name="内容占位符 2"/>
          <p:cNvSpPr>
            <a:spLocks noGrp="1"/>
          </p:cNvSpPr>
          <p:nvPr>
            <p:ph idx="1"/>
          </p:nvPr>
        </p:nvSpPr>
        <p:spPr/>
        <p:txBody>
          <a:bodyPr/>
          <a:lstStyle/>
          <a:p>
            <a:r>
              <a:rPr lang="zh-CN" altLang="en-US" sz="2800" dirty="0"/>
              <a:t>图元都是由顶点来定义的。</a:t>
            </a:r>
            <a:endParaRPr lang="en-US" altLang="zh-CN" sz="2800" dirty="0"/>
          </a:p>
          <a:p>
            <a:r>
              <a:rPr lang="zh-CN" altLang="en-US" sz="2800" dirty="0"/>
              <a:t>使用已有的图元来近似曲线和曲面</a:t>
            </a:r>
            <a:br>
              <a:rPr lang="zh-CN" altLang="en-US" sz="2800" dirty="0"/>
            </a:br>
            <a:r>
              <a:rPr lang="en-US" altLang="zh-CN" sz="2800" dirty="0"/>
              <a:t>– </a:t>
            </a:r>
            <a:r>
              <a:rPr lang="zh-CN" altLang="en-US" sz="2800" dirty="0"/>
              <a:t>正</a:t>
            </a:r>
            <a:r>
              <a:rPr lang="en-US" altLang="zh-CN" sz="2800" dirty="0"/>
              <a:t>n</a:t>
            </a:r>
            <a:r>
              <a:rPr lang="zh-CN" altLang="en-US" sz="2800" dirty="0"/>
              <a:t>边形来近似圆</a:t>
            </a:r>
            <a:br>
              <a:rPr lang="zh-CN" altLang="en-US" sz="2800" dirty="0"/>
            </a:br>
            <a:r>
              <a:rPr lang="en-US" altLang="zh-CN" sz="2800" dirty="0"/>
              <a:t>– </a:t>
            </a:r>
            <a:r>
              <a:rPr lang="zh-CN" altLang="en-US" sz="2800" dirty="0"/>
              <a:t>三角形和四边形来近似球面</a:t>
            </a:r>
            <a:br>
              <a:rPr lang="zh-CN" altLang="en-US" sz="2800" dirty="0"/>
            </a:br>
            <a:r>
              <a:rPr lang="en-US" altLang="zh-CN" sz="2800" dirty="0"/>
              <a:t>– </a:t>
            </a:r>
            <a:r>
              <a:rPr lang="zh-CN" altLang="en-US" sz="2800" dirty="0"/>
              <a:t>多边形网格来近似曲面</a:t>
            </a:r>
            <a:endParaRPr lang="en-US" altLang="zh-CN" sz="2800" dirty="0"/>
          </a:p>
          <a:p>
            <a:r>
              <a:rPr lang="zh-CN" altLang="en-US" sz="2800" dirty="0"/>
              <a:t>从数学定义出发，编写图形函数来生成</a:t>
            </a:r>
            <a:br>
              <a:rPr lang="zh-CN" altLang="en-US" sz="2800" dirty="0"/>
            </a:br>
            <a:r>
              <a:rPr lang="en-US" altLang="zh-CN" sz="2800" dirty="0"/>
              <a:t>– </a:t>
            </a:r>
            <a:r>
              <a:rPr lang="zh-CN" altLang="en-US" sz="2800" dirty="0"/>
              <a:t>二次曲面</a:t>
            </a:r>
            <a:br>
              <a:rPr lang="zh-CN" altLang="en-US" sz="2800" dirty="0"/>
            </a:br>
            <a:r>
              <a:rPr lang="en-US" altLang="zh-CN" sz="2800" dirty="0"/>
              <a:t>– NURBS</a:t>
            </a:r>
            <a:r>
              <a:rPr lang="zh-CN" altLang="en-US" sz="2800" dirty="0"/>
              <a:t>曲线</a:t>
            </a:r>
            <a:r>
              <a:rPr lang="en-US" altLang="zh-CN" sz="2800" dirty="0"/>
              <a:t>/</a:t>
            </a:r>
            <a:r>
              <a:rPr lang="zh-CN" altLang="en-US" sz="2800" dirty="0"/>
              <a:t>曲面</a:t>
            </a:r>
            <a:endParaRPr lang="en-US" altLang="zh-CN" sz="2800" dirty="0"/>
          </a:p>
          <a:p>
            <a:r>
              <a:rPr lang="en-US" altLang="zh-CN" sz="2800" dirty="0"/>
              <a:t>OpenGL</a:t>
            </a:r>
            <a:r>
              <a:rPr lang="zh-CN" altLang="en-US" sz="2800" dirty="0"/>
              <a:t>中， </a:t>
            </a:r>
            <a:r>
              <a:rPr lang="en-US" altLang="zh-CN" sz="2800" dirty="0"/>
              <a:t>GLU</a:t>
            </a:r>
            <a:r>
              <a:rPr lang="zh-CN" altLang="en-US" sz="2800" dirty="0"/>
              <a:t>库和</a:t>
            </a:r>
            <a:r>
              <a:rPr lang="en-US" altLang="zh-CN" sz="2800" dirty="0"/>
              <a:t>GLUT</a:t>
            </a:r>
            <a:r>
              <a:rPr lang="zh-CN" altLang="en-US" sz="2800" dirty="0"/>
              <a:t>库提供了对常见</a:t>
            </a:r>
            <a:br>
              <a:rPr lang="zh-CN" altLang="en-US" sz="2800" dirty="0"/>
            </a:br>
            <a:r>
              <a:rPr lang="zh-CN" altLang="en-US" sz="2800" dirty="0"/>
              <a:t>曲面的一些近似</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本节内容</a:t>
            </a:r>
            <a:endParaRPr lang="en-US" dirty="0"/>
          </a:p>
        </p:txBody>
      </p:sp>
      <p:sp>
        <p:nvSpPr>
          <p:cNvPr id="3" name="内容占位符 2"/>
          <p:cNvSpPr>
            <a:spLocks noGrp="1"/>
          </p:cNvSpPr>
          <p:nvPr>
            <p:ph idx="1"/>
          </p:nvPr>
        </p:nvSpPr>
        <p:spPr/>
        <p:txBody>
          <a:bodyPr/>
          <a:lstStyle/>
          <a:p>
            <a:r>
              <a:rPr lang="zh-CN" altLang="en-US" dirty="0">
                <a:solidFill>
                  <a:schemeClr val="accent2"/>
                </a:solidFill>
              </a:rPr>
              <a:t>图形流水线介绍</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简介</a:t>
            </a:r>
            <a:endParaRPr lang="en-US" altLang="zh-CN" dirty="0">
              <a:solidFill>
                <a:schemeClr val="accent2"/>
              </a:solidFill>
            </a:endParaRPr>
          </a:p>
          <a:p>
            <a:r>
              <a:rPr lang="en-US" altLang="zh-CN" dirty="0">
                <a:solidFill>
                  <a:schemeClr val="accent2"/>
                </a:solidFill>
              </a:rPr>
              <a:t>OpenGL</a:t>
            </a:r>
            <a:r>
              <a:rPr lang="zh-CN" altLang="en-US" dirty="0">
                <a:solidFill>
                  <a:schemeClr val="accent2"/>
                </a:solidFill>
              </a:rPr>
              <a:t>完整程序</a:t>
            </a:r>
            <a:endParaRPr lang="en-US" altLang="zh-CN" dirty="0">
              <a:solidFill>
                <a:schemeClr val="accent2"/>
              </a:solidFill>
            </a:endParaRPr>
          </a:p>
          <a:p>
            <a:pPr lvl="1"/>
            <a:r>
              <a:rPr lang="zh-CN" altLang="en-US" dirty="0">
                <a:solidFill>
                  <a:schemeClr val="accent2"/>
                </a:solidFill>
              </a:rPr>
              <a:t>第一个</a:t>
            </a:r>
            <a:r>
              <a:rPr lang="en-US" altLang="zh-CN" dirty="0">
                <a:solidFill>
                  <a:schemeClr val="accent2"/>
                </a:solidFill>
              </a:rPr>
              <a:t>OpenGL</a:t>
            </a:r>
            <a:r>
              <a:rPr lang="zh-CN" altLang="en-US" dirty="0">
                <a:solidFill>
                  <a:schemeClr val="accent2"/>
                </a:solidFill>
              </a:rPr>
              <a:t>程序解析</a:t>
            </a:r>
            <a:endParaRPr lang="en-US" altLang="zh-CN" dirty="0">
              <a:solidFill>
                <a:schemeClr val="accent2"/>
              </a:solidFill>
            </a:endParaRPr>
          </a:p>
          <a:p>
            <a:pPr lvl="1"/>
            <a:r>
              <a:rPr lang="en-US" altLang="zh-CN" dirty="0">
                <a:solidFill>
                  <a:schemeClr val="accent2"/>
                </a:solidFill>
              </a:rPr>
              <a:t>OpenGL</a:t>
            </a:r>
            <a:r>
              <a:rPr lang="zh-CN" altLang="en-US" dirty="0">
                <a:solidFill>
                  <a:schemeClr val="accent2"/>
                </a:solidFill>
              </a:rPr>
              <a:t>编程基础知识</a:t>
            </a:r>
            <a:endParaRPr lang="en-US" altLang="zh-CN"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程序的结构</a:t>
            </a:r>
            <a:endParaRPr lang="en-US" altLang="zh-CN" sz="1800" dirty="0">
              <a:solidFill>
                <a:schemeClr val="accent2"/>
              </a:solidFill>
            </a:endParaRPr>
          </a:p>
          <a:p>
            <a:pPr lvl="2"/>
            <a:r>
              <a:rPr lang="zh-CN" altLang="en-US" sz="1800" dirty="0">
                <a:solidFill>
                  <a:schemeClr val="accent2"/>
                </a:solidFill>
              </a:rPr>
              <a:t>控制函数</a:t>
            </a:r>
            <a:endParaRPr lang="en-US" altLang="zh-CN" sz="1800" dirty="0">
              <a:solidFill>
                <a:schemeClr val="accent2"/>
              </a:solidFill>
            </a:endParaRPr>
          </a:p>
          <a:p>
            <a:pPr lvl="2"/>
            <a:r>
              <a:rPr lang="zh-CN" altLang="en-US" sz="1800" dirty="0">
                <a:solidFill>
                  <a:schemeClr val="accent2"/>
                </a:solidFill>
              </a:rPr>
              <a:t>视图</a:t>
            </a:r>
            <a:endParaRPr lang="en-US" altLang="zh-CN" sz="1800" dirty="0">
              <a:solidFill>
                <a:schemeClr val="accent2"/>
              </a:solidFill>
            </a:endParaRPr>
          </a:p>
          <a:p>
            <a:pPr lvl="2"/>
            <a:r>
              <a:rPr lang="en-US" altLang="zh-CN" sz="1800" dirty="0">
                <a:solidFill>
                  <a:schemeClr val="accent2"/>
                </a:solidFill>
              </a:rPr>
              <a:t>OpenGL</a:t>
            </a:r>
            <a:r>
              <a:rPr lang="zh-CN" altLang="en-US" sz="1800" dirty="0">
                <a:solidFill>
                  <a:schemeClr val="accent2"/>
                </a:solidFill>
              </a:rPr>
              <a:t>的图元</a:t>
            </a:r>
            <a:endParaRPr lang="en-US" altLang="zh-CN" sz="1800" dirty="0">
              <a:solidFill>
                <a:schemeClr val="accent2"/>
              </a:solidFill>
            </a:endParaRPr>
          </a:p>
          <a:p>
            <a:pPr lvl="2"/>
            <a:r>
              <a:rPr lang="zh-CN" altLang="en-US" sz="1800" dirty="0">
                <a:solidFill>
                  <a:schemeClr val="accent2"/>
                </a:solidFill>
              </a:rPr>
              <a:t>属性</a:t>
            </a:r>
            <a:endParaRPr lang="en-US" sz="18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属性（状态）</a:t>
            </a:r>
            <a:endParaRPr lang="en-US" dirty="0"/>
          </a:p>
        </p:txBody>
      </p:sp>
      <p:sp>
        <p:nvSpPr>
          <p:cNvPr id="3" name="内容占位符 2"/>
          <p:cNvSpPr>
            <a:spLocks noGrp="1"/>
          </p:cNvSpPr>
          <p:nvPr>
            <p:ph idx="1"/>
          </p:nvPr>
        </p:nvSpPr>
        <p:spPr/>
        <p:txBody>
          <a:bodyPr/>
          <a:lstStyle/>
          <a:p>
            <a:r>
              <a:rPr lang="zh-CN" altLang="en-US" dirty="0"/>
              <a:t>属性</a:t>
            </a:r>
            <a:r>
              <a:rPr lang="en-US" altLang="zh-CN" dirty="0"/>
              <a:t>(attribute)</a:t>
            </a:r>
            <a:r>
              <a:rPr lang="zh-CN" altLang="en-US" dirty="0"/>
              <a:t>决定图元将如何绘制，是 </a:t>
            </a:r>
            <a:r>
              <a:rPr lang="en-US" altLang="zh-CN" dirty="0"/>
              <a:t>OpenGL</a:t>
            </a:r>
            <a:r>
              <a:rPr lang="zh-CN" altLang="en-US" dirty="0"/>
              <a:t>状态的一部分</a:t>
            </a:r>
            <a:br>
              <a:rPr lang="zh-CN" altLang="en-US" dirty="0"/>
            </a:br>
            <a:r>
              <a:rPr lang="en-US" altLang="zh-CN" dirty="0"/>
              <a:t>– </a:t>
            </a:r>
            <a:r>
              <a:rPr lang="zh-CN" altLang="en-US" dirty="0"/>
              <a:t>点：颜色、大小</a:t>
            </a:r>
            <a:br>
              <a:rPr lang="zh-CN" altLang="en-US" dirty="0"/>
            </a:br>
            <a:r>
              <a:rPr lang="en-US" altLang="zh-CN" dirty="0"/>
              <a:t>– </a:t>
            </a:r>
            <a:r>
              <a:rPr lang="zh-CN" altLang="en-US" dirty="0"/>
              <a:t>线段：颜色、宽度、模式（实线、虚线）</a:t>
            </a:r>
            <a:br>
              <a:rPr lang="zh-CN" altLang="en-US" dirty="0"/>
            </a:br>
            <a:r>
              <a:rPr lang="en-US" altLang="zh-CN" dirty="0"/>
              <a:t>– </a:t>
            </a:r>
            <a:r>
              <a:rPr lang="zh-CN" altLang="en-US" dirty="0"/>
              <a:t>多边形：绘制模式、填充模式</a:t>
            </a:r>
            <a:br>
              <a:rPr lang="zh-CN" altLang="en-US" dirty="0"/>
            </a:br>
            <a:r>
              <a:rPr lang="en-US" altLang="zh-CN" dirty="0"/>
              <a:t>– </a:t>
            </a:r>
            <a:r>
              <a:rPr lang="zh-CN" altLang="en-US" dirty="0"/>
              <a:t>笔划文本：字体、字号、方向</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1393401" y="4606549"/>
            <a:ext cx="3886200" cy="1809750"/>
          </a:xfrm>
          <a:prstGeom prst="rect">
            <a:avLst/>
          </a:prstGeom>
        </p:spPr>
      </p:pic>
      <p:pic>
        <p:nvPicPr>
          <p:cNvPr id="6" name="图片 5"/>
          <p:cNvPicPr>
            <a:picLocks noChangeAspect="1"/>
          </p:cNvPicPr>
          <p:nvPr/>
        </p:nvPicPr>
        <p:blipFill>
          <a:blip r:embed="rId2"/>
          <a:stretch>
            <a:fillRect/>
          </a:stretch>
        </p:blipFill>
        <p:spPr>
          <a:xfrm>
            <a:off x="5591175" y="4606549"/>
            <a:ext cx="2028825" cy="171805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颜色</a:t>
            </a:r>
            <a:endParaRPr lang="en-US" dirty="0"/>
          </a:p>
        </p:txBody>
      </p:sp>
      <p:sp>
        <p:nvSpPr>
          <p:cNvPr id="3" name="内容占位符 2"/>
          <p:cNvSpPr>
            <a:spLocks noGrp="1"/>
          </p:cNvSpPr>
          <p:nvPr>
            <p:ph idx="1"/>
          </p:nvPr>
        </p:nvSpPr>
        <p:spPr/>
        <p:txBody>
          <a:bodyPr/>
          <a:lstStyle/>
          <a:p>
            <a:r>
              <a:rPr lang="zh-CN" altLang="en-US" dirty="0"/>
              <a:t>颜色的每个分量在帧缓冲区中是分开存储</a:t>
            </a:r>
            <a:br>
              <a:rPr lang="zh-CN" altLang="en-US" dirty="0"/>
            </a:br>
            <a:r>
              <a:rPr lang="zh-CN" altLang="en-US" dirty="0"/>
              <a:t>的</a:t>
            </a:r>
            <a:endParaRPr lang="en-US" altLang="zh-CN" dirty="0"/>
          </a:p>
          <a:p>
            <a:r>
              <a:rPr lang="zh-CN" altLang="en-US" dirty="0"/>
              <a:t>在缓冲区中通常每个分量占用</a:t>
            </a:r>
            <a:r>
              <a:rPr lang="en-US" altLang="zh-CN" dirty="0"/>
              <a:t>8</a:t>
            </a:r>
            <a:r>
              <a:rPr lang="zh-CN" altLang="en-US" dirty="0"/>
              <a:t>位字节</a:t>
            </a:r>
            <a:endParaRPr lang="en-US" altLang="zh-CN" dirty="0"/>
          </a:p>
          <a:p>
            <a:r>
              <a:rPr lang="zh-CN" altLang="en-US" dirty="0"/>
              <a:t>颜色值用</a:t>
            </a:r>
            <a:r>
              <a:rPr lang="en-US" altLang="zh-CN" dirty="0"/>
              <a:t>float</a:t>
            </a:r>
            <a:r>
              <a:rPr lang="zh-CN" altLang="en-US" dirty="0"/>
              <a:t>表示的变化范围是从</a:t>
            </a:r>
            <a:r>
              <a:rPr lang="en-US" altLang="zh-CN" dirty="0"/>
              <a:t>0.0(</a:t>
            </a:r>
            <a:r>
              <a:rPr lang="zh-CN" altLang="en-US" dirty="0"/>
              <a:t>无</a:t>
            </a:r>
            <a:r>
              <a:rPr lang="en-US" altLang="zh-CN" dirty="0"/>
              <a:t>)</a:t>
            </a:r>
            <a:r>
              <a:rPr lang="zh-CN" altLang="en-US" dirty="0"/>
              <a:t>到</a:t>
            </a:r>
            <a:br>
              <a:rPr lang="zh-CN" altLang="en-US" dirty="0"/>
            </a:br>
            <a:r>
              <a:rPr lang="en-US" altLang="zh-CN" dirty="0"/>
              <a:t>1.0(</a:t>
            </a:r>
            <a:r>
              <a:rPr lang="zh-CN" altLang="en-US" dirty="0"/>
              <a:t>全部</a:t>
            </a:r>
            <a:r>
              <a:rPr lang="en-US" altLang="zh-CN" dirty="0"/>
              <a:t>), </a:t>
            </a:r>
            <a:r>
              <a:rPr lang="zh-CN" altLang="en-US" dirty="0"/>
              <a:t>而用</a:t>
            </a:r>
            <a:r>
              <a:rPr lang="en-US" altLang="zh-CN" dirty="0"/>
              <a:t>unsigned byte</a:t>
            </a:r>
            <a:r>
              <a:rPr lang="zh-CN" altLang="en-US" dirty="0"/>
              <a:t>表示的变化范</a:t>
            </a:r>
            <a:br>
              <a:rPr lang="zh-CN" altLang="en-US" dirty="0"/>
            </a:br>
            <a:r>
              <a:rPr lang="zh-CN" altLang="en-US" dirty="0"/>
              <a:t>围是从</a:t>
            </a:r>
            <a:r>
              <a:rPr lang="en-US" altLang="zh-CN" dirty="0"/>
              <a:t>0</a:t>
            </a:r>
            <a:r>
              <a:rPr lang="zh-CN" altLang="en-US" dirty="0"/>
              <a:t>到</a:t>
            </a:r>
            <a:r>
              <a:rPr lang="en-US" altLang="zh-CN" dirty="0"/>
              <a:t>255</a:t>
            </a:r>
            <a:br>
              <a:rPr lang="zh-CN" altLang="en-US" dirty="0"/>
            </a:b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7" name="图片 6"/>
          <p:cNvPicPr>
            <a:picLocks noChangeAspect="1"/>
          </p:cNvPicPr>
          <p:nvPr/>
        </p:nvPicPr>
        <p:blipFill>
          <a:blip r:embed="rId1"/>
          <a:stretch>
            <a:fillRect/>
          </a:stretch>
        </p:blipFill>
        <p:spPr>
          <a:xfrm>
            <a:off x="2138362" y="4572000"/>
            <a:ext cx="4867275" cy="21336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RGBA</a:t>
            </a:r>
            <a:r>
              <a:rPr lang="zh-CN" altLang="en-US" dirty="0"/>
              <a:t>颜色</a:t>
            </a:r>
            <a:endParaRPr lang="en-US" dirty="0"/>
          </a:p>
        </p:txBody>
      </p:sp>
      <p:sp>
        <p:nvSpPr>
          <p:cNvPr id="3" name="内容占位符 2"/>
          <p:cNvSpPr>
            <a:spLocks noGrp="1"/>
          </p:cNvSpPr>
          <p:nvPr>
            <p:ph idx="1"/>
          </p:nvPr>
        </p:nvSpPr>
        <p:spPr/>
        <p:txBody>
          <a:bodyPr/>
          <a:lstStyle/>
          <a:p>
            <a:r>
              <a:rPr lang="zh-CN" altLang="en-US" sz="2800" dirty="0"/>
              <a:t>第四个分量（</a:t>
            </a:r>
            <a:r>
              <a:rPr lang="en-US" altLang="zh-CN" sz="2800" dirty="0"/>
              <a:t>A</a:t>
            </a:r>
            <a:r>
              <a:rPr lang="zh-CN" altLang="en-US" sz="2800" dirty="0"/>
              <a:t>或者</a:t>
            </a:r>
            <a:r>
              <a:rPr lang="en-US" altLang="zh-CN" sz="2800" dirty="0"/>
              <a:t>α</a:t>
            </a:r>
            <a:r>
              <a:rPr lang="zh-CN" altLang="en-US" sz="2800" dirty="0"/>
              <a:t>）是不透明度或透明</a:t>
            </a:r>
            <a:br>
              <a:rPr lang="zh-CN" altLang="en-US" sz="2800" dirty="0"/>
            </a:br>
            <a:r>
              <a:rPr lang="zh-CN" altLang="en-US" sz="2800" dirty="0"/>
              <a:t>度 </a:t>
            </a:r>
            <a:endParaRPr lang="en-US" altLang="zh-CN" sz="2800" dirty="0"/>
          </a:p>
          <a:p>
            <a:pPr lvl="1"/>
            <a:r>
              <a:rPr lang="zh-CN" altLang="en-US" sz="2400" dirty="0"/>
              <a:t>完全透明： </a:t>
            </a:r>
            <a:r>
              <a:rPr lang="en-US" altLang="zh-CN" sz="2400" dirty="0"/>
              <a:t>A=0.0</a:t>
            </a:r>
            <a:endParaRPr lang="en-US" altLang="zh-CN" sz="2400" dirty="0"/>
          </a:p>
          <a:p>
            <a:pPr lvl="1"/>
            <a:r>
              <a:rPr lang="zh-CN" altLang="en-US" sz="2400" dirty="0"/>
              <a:t>完全不透明： </a:t>
            </a:r>
            <a:r>
              <a:rPr lang="en-US" altLang="zh-CN" sz="2400" dirty="0"/>
              <a:t>A=1.0</a:t>
            </a:r>
            <a:endParaRPr lang="en-US" altLang="zh-CN" sz="2400" dirty="0"/>
          </a:p>
          <a:p>
            <a:r>
              <a:rPr lang="zh-CN" altLang="en-US" sz="2800" dirty="0"/>
              <a:t>和</a:t>
            </a:r>
            <a:r>
              <a:rPr lang="en-US" altLang="zh-CN" sz="2800" dirty="0"/>
              <a:t>RGB</a:t>
            </a:r>
            <a:r>
              <a:rPr lang="zh-CN" altLang="en-US" sz="2800" dirty="0"/>
              <a:t>值一样存储在帧缓冲区中</a:t>
            </a:r>
            <a:endParaRPr lang="en-US" altLang="zh-CN" sz="2800" dirty="0"/>
          </a:p>
          <a:p>
            <a:r>
              <a:rPr lang="zh-CN" altLang="en-US" sz="2800" dirty="0"/>
              <a:t>用于图像融合</a:t>
            </a:r>
            <a:endParaRPr lang="en-US" altLang="zh-CN" sz="2800" dirty="0"/>
          </a:p>
          <a:p>
            <a:r>
              <a:rPr lang="zh-CN" altLang="en-US" sz="2800" dirty="0"/>
              <a:t>例子：设置清屏颜色（背景色），默认黑色：</a:t>
            </a:r>
            <a:br>
              <a:rPr lang="zh-CN" altLang="en-US" sz="2800" dirty="0"/>
            </a:br>
            <a:r>
              <a:rPr lang="en-US" altLang="zh-CN" sz="2800" b="1" dirty="0" err="1"/>
              <a:t>glClearColor</a:t>
            </a:r>
            <a:r>
              <a:rPr lang="en-US" altLang="zh-CN" sz="2800" b="1" dirty="0"/>
              <a:t>(0.0, 0.0, 0.0, 1.0);</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设置颜色</a:t>
            </a:r>
            <a:endParaRPr lang="en-US" dirty="0"/>
          </a:p>
        </p:txBody>
      </p:sp>
      <p:sp>
        <p:nvSpPr>
          <p:cNvPr id="3" name="内容占位符 2"/>
          <p:cNvSpPr>
            <a:spLocks noGrp="1"/>
          </p:cNvSpPr>
          <p:nvPr>
            <p:ph idx="1"/>
          </p:nvPr>
        </p:nvSpPr>
        <p:spPr/>
        <p:txBody>
          <a:bodyPr/>
          <a:lstStyle/>
          <a:p>
            <a:r>
              <a:rPr lang="zh-CN" altLang="en-US" sz="2800" dirty="0"/>
              <a:t>由</a:t>
            </a:r>
            <a:r>
              <a:rPr lang="en-US" altLang="zh-CN" sz="2800" dirty="0" err="1"/>
              <a:t>glColor</a:t>
            </a:r>
            <a:r>
              <a:rPr lang="en-US" altLang="zh-CN" sz="2800" dirty="0"/>
              <a:t>*</a:t>
            </a:r>
            <a:r>
              <a:rPr lang="zh-CN" altLang="en-US" sz="2800" dirty="0"/>
              <a:t>设置的颜色成为状态的一部分，</a:t>
            </a:r>
            <a:br>
              <a:rPr lang="zh-CN" altLang="en-US" sz="2800" dirty="0"/>
            </a:br>
            <a:r>
              <a:rPr lang="zh-CN" altLang="en-US" sz="2800" dirty="0"/>
              <a:t>后续构造过程将使用这一颜色，直至它被</a:t>
            </a:r>
            <a:br>
              <a:rPr lang="zh-CN" altLang="en-US" sz="2800" dirty="0"/>
            </a:br>
            <a:r>
              <a:rPr lang="zh-CN" altLang="en-US" sz="2800" dirty="0"/>
              <a:t>修改为止</a:t>
            </a:r>
            <a:br>
              <a:rPr lang="zh-CN" altLang="en-US" sz="2800" dirty="0"/>
            </a:br>
            <a:r>
              <a:rPr lang="en-US" altLang="zh-CN" sz="2800" dirty="0"/>
              <a:t>– </a:t>
            </a:r>
            <a:r>
              <a:rPr lang="zh-CN" altLang="en-US" sz="2800" dirty="0"/>
              <a:t>颜色与其它属性不是对象的一部分，但是在渲</a:t>
            </a:r>
            <a:br>
              <a:rPr lang="zh-CN" altLang="en-US" sz="2800" dirty="0"/>
            </a:br>
            <a:r>
              <a:rPr lang="zh-CN" altLang="en-US" sz="2800" dirty="0"/>
              <a:t>染对象时要把这些属性赋给对象</a:t>
            </a:r>
            <a:endParaRPr lang="en-US" altLang="zh-CN" sz="2800" dirty="0"/>
          </a:p>
          <a:p>
            <a:r>
              <a:rPr lang="zh-CN" altLang="en-US" sz="2800" dirty="0"/>
              <a:t>可以按下述过程创建具有不同颜色的顶点</a:t>
            </a:r>
            <a:br>
              <a:rPr lang="zh-CN" altLang="en-US" sz="2800" dirty="0"/>
            </a:br>
            <a:r>
              <a:rPr lang="en-US" altLang="zh-CN" sz="2800" b="1" dirty="0" err="1"/>
              <a:t>glColor</a:t>
            </a:r>
            <a:r>
              <a:rPr lang="en-US" altLang="zh-CN" sz="2800" b="1" dirty="0"/>
              <a:t>(…);</a:t>
            </a:r>
            <a:br>
              <a:rPr lang="zh-CN" altLang="en-US" sz="2800" dirty="0"/>
            </a:br>
            <a:r>
              <a:rPr lang="en-US" altLang="zh-CN" sz="2800" b="1" dirty="0" err="1"/>
              <a:t>glVertex</a:t>
            </a:r>
            <a:r>
              <a:rPr lang="en-US" altLang="zh-CN" sz="2800" b="1" dirty="0"/>
              <a:t>(…);</a:t>
            </a:r>
            <a:br>
              <a:rPr lang="zh-CN" altLang="en-US" sz="2800" dirty="0"/>
            </a:br>
            <a:r>
              <a:rPr lang="en-US" altLang="zh-CN" sz="2800" b="1" dirty="0" err="1"/>
              <a:t>glColor</a:t>
            </a:r>
            <a:r>
              <a:rPr lang="en-US" altLang="zh-CN" sz="2800" b="1" dirty="0"/>
              <a:t>(…);</a:t>
            </a:r>
            <a:br>
              <a:rPr lang="zh-CN" altLang="en-US" sz="2800" dirty="0"/>
            </a:br>
            <a:r>
              <a:rPr lang="en-US" altLang="zh-CN" sz="2800" b="1" dirty="0" err="1"/>
              <a:t>glVertex</a:t>
            </a:r>
            <a:r>
              <a:rPr lang="en-US" altLang="zh-CN" sz="2800" b="1" dirty="0"/>
              <a:t>(…);</a:t>
            </a:r>
            <a:br>
              <a:rPr lang="zh-CN" altLang="en-US" sz="2800" dirty="0"/>
            </a:br>
            <a:endParaRPr lang="en-US"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Pipeline architecture</a:t>
            </a:r>
            <a:br>
              <a:rPr lang="en-US" altLang="zh-CN" dirty="0"/>
            </a:br>
            <a:r>
              <a:rPr lang="zh-CN" altLang="en-US" dirty="0"/>
              <a:t>流水线体系</a:t>
            </a:r>
            <a:endParaRPr lang="en-US" dirty="0"/>
          </a:p>
        </p:txBody>
      </p:sp>
      <p:sp>
        <p:nvSpPr>
          <p:cNvPr id="3" name="内容占位符 2"/>
          <p:cNvSpPr>
            <a:spLocks noGrp="1"/>
          </p:cNvSpPr>
          <p:nvPr>
            <p:ph idx="1"/>
          </p:nvPr>
        </p:nvSpPr>
        <p:spPr/>
        <p:txBody>
          <a:bodyPr/>
          <a:lstStyle/>
          <a:p>
            <a:r>
              <a:rPr lang="zh-CN" altLang="en-US" dirty="0"/>
              <a:t>按照应用程序定义对象的先后顺序，依次处理每个对象</a:t>
            </a:r>
            <a:endParaRPr lang="en-US" altLang="zh-CN" dirty="0"/>
          </a:p>
          <a:p>
            <a:pPr lvl="1"/>
            <a:r>
              <a:rPr lang="zh-CN" altLang="en-US" dirty="0"/>
              <a:t>只考虑局部光照</a:t>
            </a:r>
            <a:endParaRPr lang="zh-CN" altLang="en-US" dirty="0"/>
          </a:p>
          <a:p>
            <a:r>
              <a:rPr lang="zh-CN" altLang="en-US" dirty="0"/>
              <a:t>流水线体系结构</a:t>
            </a:r>
            <a:endParaRPr lang="en-US" altLang="zh-CN" dirty="0"/>
          </a:p>
          <a:p>
            <a:endParaRPr lang="en-US" dirty="0"/>
          </a:p>
          <a:p>
            <a:endParaRPr lang="en-US" dirty="0"/>
          </a:p>
          <a:p>
            <a:endParaRPr lang="en-US" dirty="0"/>
          </a:p>
          <a:p>
            <a:r>
              <a:rPr lang="zh-CN" altLang="en-US" dirty="0"/>
              <a:t>所有步骤都可以通过显示卡的硬件实现</a:t>
            </a:r>
            <a:endParaRPr 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762000" y="3733800"/>
            <a:ext cx="7467600" cy="790575"/>
          </a:xfrm>
          <a:prstGeom prst="rect">
            <a:avLst/>
          </a:prstGeom>
        </p:spPr>
      </p:pic>
      <p:sp>
        <p:nvSpPr>
          <p:cNvPr id="6" name="文本框 5"/>
          <p:cNvSpPr txBox="1"/>
          <p:nvPr/>
        </p:nvSpPr>
        <p:spPr>
          <a:xfrm>
            <a:off x="914400" y="4355098"/>
            <a:ext cx="595035" cy="338554"/>
          </a:xfrm>
          <a:prstGeom prst="rect">
            <a:avLst/>
          </a:prstGeom>
          <a:noFill/>
        </p:spPr>
        <p:txBody>
          <a:bodyPr wrap="none" rtlCol="0">
            <a:spAutoFit/>
          </a:bodyPr>
          <a:lstStyle/>
          <a:p>
            <a:r>
              <a:rPr lang="zh-CN" altLang="en-US" sz="1600" dirty="0"/>
              <a:t>顶点</a:t>
            </a:r>
            <a:endParaRPr lang="en-US" sz="1600" dirty="0"/>
          </a:p>
        </p:txBody>
      </p:sp>
      <p:sp>
        <p:nvSpPr>
          <p:cNvPr id="7" name="文本框 6"/>
          <p:cNvSpPr txBox="1"/>
          <p:nvPr/>
        </p:nvSpPr>
        <p:spPr>
          <a:xfrm>
            <a:off x="1730601" y="4355098"/>
            <a:ext cx="1210588" cy="338554"/>
          </a:xfrm>
          <a:prstGeom prst="rect">
            <a:avLst/>
          </a:prstGeom>
          <a:noFill/>
        </p:spPr>
        <p:txBody>
          <a:bodyPr wrap="none" rtlCol="0">
            <a:spAutoFit/>
          </a:bodyPr>
          <a:lstStyle/>
          <a:p>
            <a:r>
              <a:rPr lang="zh-CN" altLang="en-US" sz="1600" dirty="0"/>
              <a:t>顶点处理器</a:t>
            </a:r>
            <a:endParaRPr lang="en-US" sz="1600" dirty="0"/>
          </a:p>
        </p:txBody>
      </p:sp>
      <p:sp>
        <p:nvSpPr>
          <p:cNvPr id="8" name="文本框 7"/>
          <p:cNvSpPr txBox="1"/>
          <p:nvPr/>
        </p:nvSpPr>
        <p:spPr>
          <a:xfrm>
            <a:off x="3153959" y="4361220"/>
            <a:ext cx="1620957" cy="338554"/>
          </a:xfrm>
          <a:prstGeom prst="rect">
            <a:avLst/>
          </a:prstGeom>
          <a:noFill/>
        </p:spPr>
        <p:txBody>
          <a:bodyPr wrap="none" rtlCol="0">
            <a:spAutoFit/>
          </a:bodyPr>
          <a:lstStyle/>
          <a:p>
            <a:r>
              <a:rPr lang="zh-CN" altLang="en-US" sz="1600" dirty="0"/>
              <a:t>裁剪和图元装配</a:t>
            </a:r>
            <a:endParaRPr lang="en-US" sz="1600" dirty="0"/>
          </a:p>
        </p:txBody>
      </p:sp>
      <p:sp>
        <p:nvSpPr>
          <p:cNvPr id="9" name="文本框 8"/>
          <p:cNvSpPr txBox="1"/>
          <p:nvPr/>
        </p:nvSpPr>
        <p:spPr>
          <a:xfrm>
            <a:off x="5009238" y="4355098"/>
            <a:ext cx="800219" cy="338554"/>
          </a:xfrm>
          <a:prstGeom prst="rect">
            <a:avLst/>
          </a:prstGeom>
          <a:noFill/>
        </p:spPr>
        <p:txBody>
          <a:bodyPr wrap="none" rtlCol="0">
            <a:spAutoFit/>
          </a:bodyPr>
          <a:lstStyle/>
          <a:p>
            <a:r>
              <a:rPr lang="zh-CN" altLang="en-US" sz="1600" dirty="0"/>
              <a:t>光栅化</a:t>
            </a:r>
            <a:endParaRPr lang="en-US" sz="1600" dirty="0"/>
          </a:p>
        </p:txBody>
      </p:sp>
      <p:sp>
        <p:nvSpPr>
          <p:cNvPr id="10" name="文本框 9"/>
          <p:cNvSpPr txBox="1"/>
          <p:nvPr/>
        </p:nvSpPr>
        <p:spPr>
          <a:xfrm>
            <a:off x="6340263" y="4355098"/>
            <a:ext cx="1005403" cy="338554"/>
          </a:xfrm>
          <a:prstGeom prst="rect">
            <a:avLst/>
          </a:prstGeom>
          <a:noFill/>
        </p:spPr>
        <p:txBody>
          <a:bodyPr wrap="none" rtlCol="0">
            <a:spAutoFit/>
          </a:bodyPr>
          <a:lstStyle/>
          <a:p>
            <a:r>
              <a:rPr lang="zh-CN" altLang="en-US" sz="1600" dirty="0"/>
              <a:t>片段处理</a:t>
            </a:r>
            <a:endParaRPr lang="en-US" sz="1600" dirty="0"/>
          </a:p>
        </p:txBody>
      </p:sp>
      <p:sp>
        <p:nvSpPr>
          <p:cNvPr id="11" name="文本框 10"/>
          <p:cNvSpPr txBox="1"/>
          <p:nvPr/>
        </p:nvSpPr>
        <p:spPr>
          <a:xfrm>
            <a:off x="7634565" y="4355098"/>
            <a:ext cx="595035" cy="338554"/>
          </a:xfrm>
          <a:prstGeom prst="rect">
            <a:avLst/>
          </a:prstGeom>
          <a:noFill/>
        </p:spPr>
        <p:txBody>
          <a:bodyPr wrap="none" rtlCol="0">
            <a:spAutoFit/>
          </a:bodyPr>
          <a:lstStyle/>
          <a:p>
            <a:r>
              <a:rPr lang="zh-CN" altLang="en-US" sz="1600" dirty="0"/>
              <a:t>像素</a:t>
            </a:r>
            <a:endParaRPr lang="en-US" sz="1600" dirty="0"/>
          </a:p>
        </p:txBody>
      </p:sp>
      <p:sp>
        <p:nvSpPr>
          <p:cNvPr id="12" name="文本框 11"/>
          <p:cNvSpPr txBox="1"/>
          <p:nvPr/>
        </p:nvSpPr>
        <p:spPr>
          <a:xfrm>
            <a:off x="366197" y="4807119"/>
            <a:ext cx="1005403" cy="338554"/>
          </a:xfrm>
          <a:prstGeom prst="rect">
            <a:avLst/>
          </a:prstGeom>
          <a:noFill/>
        </p:spPr>
        <p:txBody>
          <a:bodyPr wrap="none" rtlCol="0">
            <a:spAutoFit/>
          </a:bodyPr>
          <a:lstStyle/>
          <a:p>
            <a:r>
              <a:rPr lang="zh-CN" altLang="en-US" sz="1600" dirty="0"/>
              <a:t>应用程序</a:t>
            </a:r>
            <a:endParaRPr lang="en-US" sz="1600" dirty="0"/>
          </a:p>
        </p:txBody>
      </p:sp>
      <p:sp>
        <p:nvSpPr>
          <p:cNvPr id="13" name="文本框 12"/>
          <p:cNvSpPr txBox="1"/>
          <p:nvPr/>
        </p:nvSpPr>
        <p:spPr>
          <a:xfrm>
            <a:off x="7955498" y="4807119"/>
            <a:ext cx="1005403" cy="338554"/>
          </a:xfrm>
          <a:prstGeom prst="rect">
            <a:avLst/>
          </a:prstGeom>
          <a:noFill/>
        </p:spPr>
        <p:txBody>
          <a:bodyPr wrap="none" rtlCol="0">
            <a:spAutoFit/>
          </a:bodyPr>
          <a:lstStyle/>
          <a:p>
            <a:r>
              <a:rPr lang="zh-CN" altLang="en-US" sz="1600" dirty="0"/>
              <a:t>显示设备</a:t>
            </a:r>
            <a:endParaRPr lang="en-US" sz="1600" dirty="0"/>
          </a:p>
        </p:txBody>
      </p:sp>
      <p:sp>
        <p:nvSpPr>
          <p:cNvPr id="15" name="椭圆 14"/>
          <p:cNvSpPr/>
          <p:nvPr/>
        </p:nvSpPr>
        <p:spPr bwMode="auto">
          <a:xfrm>
            <a:off x="1447800" y="3429000"/>
            <a:ext cx="6125130" cy="1547396"/>
          </a:xfrm>
          <a:prstGeom prst="ellips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anose="02020603050405020304" pitchFamily="18" charset="0"/>
            </a:endParaRPr>
          </a:p>
        </p:txBody>
      </p:sp>
      <p:sp>
        <p:nvSpPr>
          <p:cNvPr id="16" name="文本框 15"/>
          <p:cNvSpPr txBox="1"/>
          <p:nvPr/>
        </p:nvSpPr>
        <p:spPr>
          <a:xfrm>
            <a:off x="2555204" y="4959533"/>
            <a:ext cx="3881191" cy="338554"/>
          </a:xfrm>
          <a:prstGeom prst="rect">
            <a:avLst/>
          </a:prstGeom>
          <a:noFill/>
        </p:spPr>
        <p:txBody>
          <a:bodyPr wrap="none" rtlCol="0">
            <a:spAutoFit/>
          </a:bodyPr>
          <a:lstStyle/>
          <a:p>
            <a:r>
              <a:rPr lang="zh-CN" altLang="en-US" sz="1600" dirty="0"/>
              <a:t>显卡（图形卡</a:t>
            </a:r>
            <a:r>
              <a:rPr lang="en-US" altLang="zh-CN" sz="1600" dirty="0"/>
              <a:t>, Graphics Card, Video Card</a:t>
            </a:r>
            <a:r>
              <a:rPr lang="zh-CN" altLang="en-US" sz="1600" dirty="0"/>
              <a:t>） </a:t>
            </a:r>
            <a:endParaRPr lang="en-US" sz="16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为多边形内部上色</a:t>
            </a:r>
            <a:br>
              <a:rPr lang="en-US" altLang="zh-CN" dirty="0"/>
            </a:br>
            <a:r>
              <a:rPr lang="zh-CN" altLang="en-US" dirty="0"/>
              <a:t>（着色模型）</a:t>
            </a:r>
            <a:endParaRPr lang="en-US" dirty="0"/>
          </a:p>
        </p:txBody>
      </p:sp>
      <p:sp>
        <p:nvSpPr>
          <p:cNvPr id="3" name="内容占位符 2"/>
          <p:cNvSpPr>
            <a:spLocks noGrp="1"/>
          </p:cNvSpPr>
          <p:nvPr>
            <p:ph idx="1"/>
          </p:nvPr>
        </p:nvSpPr>
        <p:spPr/>
        <p:txBody>
          <a:bodyPr/>
          <a:lstStyle/>
          <a:p>
            <a:r>
              <a:rPr lang="zh-CN" altLang="en-US" sz="2400" dirty="0"/>
              <a:t>默认状态是平滑着色</a:t>
            </a:r>
            <a:br>
              <a:rPr lang="zh-CN" altLang="en-US" sz="2400" dirty="0"/>
            </a:br>
            <a:r>
              <a:rPr lang="en-US" altLang="zh-CN" sz="2400" dirty="0"/>
              <a:t>– OpenGL</a:t>
            </a:r>
            <a:r>
              <a:rPr lang="zh-CN" altLang="en-US" sz="2400" dirty="0"/>
              <a:t>根据多边形顶点的颜</a:t>
            </a:r>
            <a:br>
              <a:rPr lang="zh-CN" altLang="en-US" sz="2400" dirty="0"/>
            </a:br>
            <a:r>
              <a:rPr lang="zh-CN" altLang="en-US" sz="2400" dirty="0"/>
              <a:t>色插值出来内部的颜色</a:t>
            </a:r>
            <a:endParaRPr lang="en-US" altLang="zh-CN" sz="2400" dirty="0"/>
          </a:p>
          <a:p>
            <a:r>
              <a:rPr lang="zh-CN" altLang="en-US" sz="2400" dirty="0"/>
              <a:t>另外一种状态是平面着色</a:t>
            </a:r>
            <a:br>
              <a:rPr lang="zh-CN" altLang="en-US" sz="2400" dirty="0"/>
            </a:br>
            <a:r>
              <a:rPr lang="en-US" altLang="zh-CN" sz="2400" dirty="0"/>
              <a:t>– </a:t>
            </a:r>
            <a:r>
              <a:rPr lang="zh-CN" altLang="en-US" sz="2400" dirty="0"/>
              <a:t>第一个顶点的颜色确定填充颜</a:t>
            </a:r>
            <a:br>
              <a:rPr lang="zh-CN" altLang="en-US" sz="2400" dirty="0"/>
            </a:br>
            <a:r>
              <a:rPr lang="zh-CN" altLang="en-US" sz="2400" dirty="0"/>
              <a:t>色</a:t>
            </a:r>
            <a:endParaRPr lang="en-US" altLang="zh-CN" sz="2400" dirty="0"/>
          </a:p>
          <a:p>
            <a:r>
              <a:rPr lang="zh-CN" altLang="en-US" sz="2400" dirty="0"/>
              <a:t>设置着色模型：</a:t>
            </a:r>
            <a:br>
              <a:rPr lang="zh-CN" altLang="en-US" sz="2400" dirty="0"/>
            </a:br>
            <a:r>
              <a:rPr lang="en-US" altLang="zh-CN" sz="2400" b="1" dirty="0"/>
              <a:t>void </a:t>
            </a:r>
            <a:r>
              <a:rPr lang="en-US" altLang="zh-CN" sz="2400" b="1" dirty="0" err="1"/>
              <a:t>glShadeModel</a:t>
            </a:r>
            <a:r>
              <a:rPr lang="en-US" altLang="zh-CN" sz="2400" b="1" dirty="0"/>
              <a:t>(</a:t>
            </a:r>
            <a:r>
              <a:rPr lang="en-US" altLang="zh-CN" sz="2400" b="1" dirty="0" err="1"/>
              <a:t>Glenum</a:t>
            </a:r>
            <a:r>
              <a:rPr lang="en-US" altLang="zh-CN" sz="2400" b="1" dirty="0"/>
              <a:t> mode)</a:t>
            </a:r>
            <a:br>
              <a:rPr lang="zh-CN" altLang="en-US" sz="2400" dirty="0"/>
            </a:br>
            <a:r>
              <a:rPr lang="en-US" altLang="zh-CN" sz="2400" dirty="0"/>
              <a:t>– </a:t>
            </a:r>
            <a:r>
              <a:rPr lang="zh-CN" altLang="en-US" sz="2400" dirty="0"/>
              <a:t>平滑模式： </a:t>
            </a:r>
            <a:r>
              <a:rPr lang="en-US" altLang="zh-CN" sz="2400" dirty="0"/>
              <a:t>GL_SMOOTH</a:t>
            </a:r>
            <a:br>
              <a:rPr lang="en-US" altLang="zh-CN" sz="2400" dirty="0"/>
            </a:br>
            <a:r>
              <a:rPr lang="en-US" altLang="zh-CN" sz="2400" dirty="0"/>
              <a:t>– </a:t>
            </a:r>
            <a:r>
              <a:rPr lang="zh-CN" altLang="en-US" sz="2400" dirty="0"/>
              <a:t>平面模式： </a:t>
            </a:r>
            <a:r>
              <a:rPr lang="en-US" altLang="zh-CN" sz="2400" dirty="0"/>
              <a:t>GL_FLAT</a:t>
            </a:r>
            <a:br>
              <a:rPr lang="zh-CN" altLang="en-US" sz="2400" dirty="0"/>
            </a:br>
            <a:endParaRPr lang="en-US" sz="24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6106189" y="1554319"/>
            <a:ext cx="2137900" cy="2321149"/>
          </a:xfrm>
          <a:prstGeom prst="rect">
            <a:avLst/>
          </a:prstGeom>
        </p:spPr>
      </p:pic>
      <p:pic>
        <p:nvPicPr>
          <p:cNvPr id="6" name="图片 5"/>
          <p:cNvPicPr>
            <a:picLocks noChangeAspect="1"/>
          </p:cNvPicPr>
          <p:nvPr/>
        </p:nvPicPr>
        <p:blipFill>
          <a:blip r:embed="rId2"/>
          <a:stretch>
            <a:fillRect/>
          </a:stretch>
        </p:blipFill>
        <p:spPr>
          <a:xfrm>
            <a:off x="6037544" y="3864418"/>
            <a:ext cx="2280061" cy="243791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再回顾：</a:t>
            </a:r>
            <a:r>
              <a:rPr lang="en-US" dirty="0"/>
              <a:t>OpenGL</a:t>
            </a:r>
            <a:r>
              <a:rPr lang="zh-CN" altLang="en-US" dirty="0"/>
              <a:t>程序的一般</a:t>
            </a:r>
            <a:br>
              <a:rPr lang="zh-CN" altLang="en-US" dirty="0"/>
            </a:br>
            <a:r>
              <a:rPr lang="zh-CN" altLang="en-US" dirty="0"/>
              <a:t>结构</a:t>
            </a:r>
            <a:endParaRPr lang="en-US" dirty="0"/>
          </a:p>
        </p:txBody>
      </p:sp>
      <p:pic>
        <p:nvPicPr>
          <p:cNvPr id="5" name="内容占位符 4"/>
          <p:cNvPicPr>
            <a:picLocks noGrp="1" noChangeAspect="1"/>
          </p:cNvPicPr>
          <p:nvPr>
            <p:ph idx="1"/>
          </p:nvPr>
        </p:nvPicPr>
        <p:blipFill>
          <a:blip r:embed="rId1"/>
          <a:stretch>
            <a:fillRect/>
          </a:stretch>
        </p:blipFill>
        <p:spPr>
          <a:xfrm>
            <a:off x="495300" y="1981200"/>
            <a:ext cx="7772400" cy="3900365"/>
          </a:xfrm>
          <a:prstGeom prst="rect">
            <a:avLst/>
          </a:prstGeom>
        </p:spPr>
      </p:pic>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theme/theme1.xml><?xml version="1.0" encoding="utf-8"?>
<a:theme xmlns:a="http://schemas.openxmlformats.org/drawingml/2006/main" name="AngelICG02">
  <a:themeElements>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自定义 1">
      <a:majorFont>
        <a:latin typeface="Times New Roman"/>
        <a:ea typeface="楷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lnDef>
  </a:objectDefaults>
  <a:extraClrSchemeLst>
    <a:extraClrScheme>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ngelICG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ngelICG02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ngelICG02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ngelICG02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ngelICG02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ngelICG02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C:\PPT\BOOK_LECTURE\AngelICG02.ppt</Template>
  <TotalTime>0</TotalTime>
  <Words>12931</Words>
  <Application>WPS 演示</Application>
  <PresentationFormat>全屏显示(4:3)</PresentationFormat>
  <Paragraphs>1159</Paragraphs>
  <Slides>91</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91</vt:i4>
      </vt:variant>
    </vt:vector>
  </HeadingPairs>
  <TitlesOfParts>
    <vt:vector size="107" baseType="lpstr">
      <vt:lpstr>Arial</vt:lpstr>
      <vt:lpstr>宋体</vt:lpstr>
      <vt:lpstr>Wingdings</vt:lpstr>
      <vt:lpstr>Times New Roman</vt:lpstr>
      <vt:lpstr>MS PGothic</vt:lpstr>
      <vt:lpstr>楷体_GB2312</vt:lpstr>
      <vt:lpstr>新宋体</vt:lpstr>
      <vt:lpstr>楷体</vt:lpstr>
      <vt:lpstr>微软雅黑</vt:lpstr>
      <vt:lpstr>Arial Unicode MS</vt:lpstr>
      <vt:lpstr>Microsoft Sans Serif</vt:lpstr>
      <vt:lpstr>黑体</vt:lpstr>
      <vt:lpstr>Courier New</vt:lpstr>
      <vt:lpstr>AngelICG02</vt:lpstr>
      <vt:lpstr>Photoshop.Image.13</vt:lpstr>
      <vt:lpstr>Photoshop.Image.13</vt:lpstr>
      <vt:lpstr>Introduction to  Computer Graphics</vt:lpstr>
      <vt:lpstr>图形学小知识</vt:lpstr>
      <vt:lpstr>上节内容回顾</vt:lpstr>
      <vt:lpstr>本节内容</vt:lpstr>
      <vt:lpstr>本节内容</vt:lpstr>
      <vt:lpstr>Image Formation Revisited （成像模型回顾）</vt:lpstr>
      <vt:lpstr>Two tasks of our course</vt:lpstr>
      <vt:lpstr>Global Illumination or Local Illumination  （全局光照明 还是 局部光照明）</vt:lpstr>
      <vt:lpstr>Pipeline architecture 流水线体系</vt:lpstr>
      <vt:lpstr>Graphics Pipeline  (图形渲染流水线)</vt:lpstr>
      <vt:lpstr>主要步骤</vt:lpstr>
      <vt:lpstr>顶点处理 </vt:lpstr>
      <vt:lpstr>投影（Projection）</vt:lpstr>
      <vt:lpstr>图元装配 （primitive assemble）</vt:lpstr>
      <vt:lpstr>裁剪（Clipping）</vt:lpstr>
      <vt:lpstr>光栅化（Rasterization）</vt:lpstr>
      <vt:lpstr>片段处理(Fragment Processing)</vt:lpstr>
      <vt:lpstr>固定功能流水线(fixed function pipeline)</vt:lpstr>
      <vt:lpstr>可编程流水线 （Programmable Pipeline)</vt:lpstr>
      <vt:lpstr>编程接口 （Application Programming Interface, API)</vt:lpstr>
      <vt:lpstr>图形API的构成</vt:lpstr>
      <vt:lpstr>对象的定义</vt:lpstr>
      <vt:lpstr>例如 （OpenGL）</vt:lpstr>
      <vt:lpstr>照相机的指定</vt:lpstr>
      <vt:lpstr>光源与材质（light sources and materials)</vt:lpstr>
      <vt:lpstr>本节小结</vt:lpstr>
      <vt:lpstr>本节内容</vt:lpstr>
      <vt:lpstr>什么是OpenGL？——多种理解</vt:lpstr>
      <vt:lpstr>什么是OpenGL？——准确定义</vt:lpstr>
      <vt:lpstr>什么是OpenGL？ ——OpenGL接口</vt:lpstr>
      <vt:lpstr>什么是OpenGL？ ——OpenGL实现</vt:lpstr>
      <vt:lpstr>什么是OpenGL？ ——OpenGL实现</vt:lpstr>
      <vt:lpstr>OpenGL的工作方式 ——完整认识</vt:lpstr>
      <vt:lpstr>OpenGL的工作方式 ——程序员观点</vt:lpstr>
      <vt:lpstr>OpenGL的工作方式 ——状态机</vt:lpstr>
      <vt:lpstr>OpenGL的工作方式 ——流水线模型</vt:lpstr>
      <vt:lpstr>认识OpenGL API——介绍</vt:lpstr>
      <vt:lpstr>认识OpenGL API——函数库</vt:lpstr>
      <vt:lpstr>认识OpenGL API——函数库</vt:lpstr>
      <vt:lpstr>认识OpenGL API ——按功能分类</vt:lpstr>
      <vt:lpstr>认识OpenGL API ——编程规范</vt:lpstr>
      <vt:lpstr>认识OpenGL API ——编程规范</vt:lpstr>
      <vt:lpstr>认识OpenGL API ——编程规范</vt:lpstr>
      <vt:lpstr>本节内容</vt:lpstr>
      <vt:lpstr>OpenGL环境配置-头文件设置</vt:lpstr>
      <vt:lpstr>OpenGL环境配置—库设置</vt:lpstr>
      <vt:lpstr>OpenGL环境配置-DLL设置</vt:lpstr>
      <vt:lpstr>OpenGL环境配置-IDE设置</vt:lpstr>
      <vt:lpstr>OpenGL环境配置-IDE设置</vt:lpstr>
      <vt:lpstr>本节内容</vt:lpstr>
      <vt:lpstr>第一个OpenGL程序解析</vt:lpstr>
      <vt:lpstr>simple.c</vt:lpstr>
      <vt:lpstr>主要函数</vt:lpstr>
      <vt:lpstr>事件循环的概念</vt:lpstr>
      <vt:lpstr>默认值</vt:lpstr>
      <vt:lpstr>本节内容</vt:lpstr>
      <vt:lpstr>本节内容</vt:lpstr>
      <vt:lpstr>OpenGL程序结构</vt:lpstr>
      <vt:lpstr>OpenGL程序结构</vt:lpstr>
      <vt:lpstr>本节内容</vt:lpstr>
      <vt:lpstr>OpenGL控制函数</vt:lpstr>
      <vt:lpstr>什么是窗口</vt:lpstr>
      <vt:lpstr>GLUT窗口管理</vt:lpstr>
      <vt:lpstr>GLUT事件处理</vt:lpstr>
      <vt:lpstr>GLUT回调函数</vt:lpstr>
      <vt:lpstr>本节内容</vt:lpstr>
      <vt:lpstr>视图(Viewing)</vt:lpstr>
      <vt:lpstr>视图(Viewing)</vt:lpstr>
      <vt:lpstr>OpenGL中的照相机</vt:lpstr>
      <vt:lpstr>正交视图</vt:lpstr>
      <vt:lpstr>变换与视图</vt:lpstr>
      <vt:lpstr>二维与三维视图</vt:lpstr>
      <vt:lpstr>矩阵模式</vt:lpstr>
      <vt:lpstr>矩阵模式</vt:lpstr>
      <vt:lpstr>本节内容</vt:lpstr>
      <vt:lpstr>图元</vt:lpstr>
      <vt:lpstr>图元—坐标系</vt:lpstr>
      <vt:lpstr>图元</vt:lpstr>
      <vt:lpstr>定义几何图元</vt:lpstr>
      <vt:lpstr>OpenGL的几何图元</vt:lpstr>
      <vt:lpstr>OpenGL的几何图元</vt:lpstr>
      <vt:lpstr>OpenGL的几何图元</vt:lpstr>
      <vt:lpstr>绘制复杂物体</vt:lpstr>
      <vt:lpstr>GLU/GLUT提供曲面函数</vt:lpstr>
      <vt:lpstr>本节内容</vt:lpstr>
      <vt:lpstr>属性（状态）</vt:lpstr>
      <vt:lpstr>颜色</vt:lpstr>
      <vt:lpstr>RGBA颜色</vt:lpstr>
      <vt:lpstr>设置颜色</vt:lpstr>
      <vt:lpstr>为多边形内部上色 （着色模型）</vt:lpstr>
      <vt:lpstr>再回顾：OpenGL程序的一般 结构</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dc:creator>
  <cp:lastModifiedBy>vcg.at.xmu</cp:lastModifiedBy>
  <cp:revision>116</cp:revision>
  <dcterms:created xsi:type="dcterms:W3CDTF">2011-07-24T21:10:00Z</dcterms:created>
  <dcterms:modified xsi:type="dcterms:W3CDTF">2022-03-07T02:32:15Z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4ABAE263A4B74AD59B778DE3D17EFFC0</vt:lpwstr>
  </property>
  <property fmtid="{D5CDD505-2E9C-101B-9397-08002B2CF9AE}" pid="3" name="KSOProductBuildVer">
    <vt:lpwstr>2052-11.1.0.11035</vt:lpwstr>
  </property>
</Properties>
</file>